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3" r:id="rId2"/>
  </p:sldMasterIdLst>
  <p:notesMasterIdLst>
    <p:notesMasterId r:id="rId20"/>
  </p:notesMasterIdLst>
  <p:sldIdLst>
    <p:sldId id="256" r:id="rId3"/>
    <p:sldId id="258" r:id="rId4"/>
    <p:sldId id="269" r:id="rId5"/>
    <p:sldId id="270" r:id="rId6"/>
    <p:sldId id="276" r:id="rId7"/>
    <p:sldId id="281" r:id="rId8"/>
    <p:sldId id="271" r:id="rId9"/>
    <p:sldId id="273" r:id="rId10"/>
    <p:sldId id="274" r:id="rId11"/>
    <p:sldId id="283" r:id="rId12"/>
    <p:sldId id="280" r:id="rId13"/>
    <p:sldId id="282" r:id="rId14"/>
    <p:sldId id="277" r:id="rId15"/>
    <p:sldId id="279" r:id="rId16"/>
    <p:sldId id="278" r:id="rId17"/>
    <p:sldId id="267"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3504" autoAdjust="0"/>
  </p:normalViewPr>
  <p:slideViewPr>
    <p:cSldViewPr snapToGrid="0">
      <p:cViewPr varScale="1">
        <p:scale>
          <a:sx n="77" d="100"/>
          <a:sy n="77" d="100"/>
        </p:scale>
        <p:origin x="285"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16/11/2018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videos and blog posts on writing tests, plus the Pester Book on </a:t>
            </a:r>
            <a:r>
              <a:rPr lang="en-GB" dirty="0" err="1"/>
              <a:t>LeanPub</a:t>
            </a:r>
            <a:r>
              <a:rPr lang="en-GB" dirty="0"/>
              <a:t>. Glenn </a:t>
            </a:r>
            <a:r>
              <a:rPr lang="en-GB" dirty="0" err="1"/>
              <a:t>Sarti</a:t>
            </a:r>
            <a:r>
              <a:rPr lang="en-GB" dirty="0"/>
              <a:t> and Brian </a:t>
            </a:r>
            <a:r>
              <a:rPr lang="en-GB" dirty="0" err="1"/>
              <a:t>Bunke</a:t>
            </a:r>
            <a:r>
              <a:rPr lang="en-GB" dirty="0"/>
              <a:t> have great sessions from PSH Summit talking about writing pester tests. Jakob </a:t>
            </a:r>
            <a:r>
              <a:rPr lang="en-GB" dirty="0" err="1"/>
              <a:t>Jares</a:t>
            </a:r>
            <a:r>
              <a:rPr lang="en-GB" dirty="0"/>
              <a:t> has some interesting talks from </a:t>
            </a:r>
            <a:r>
              <a:rPr lang="en-GB" dirty="0" err="1"/>
              <a:t>PSConfEU</a:t>
            </a:r>
            <a:r>
              <a:rPr lang="en-GB" dirty="0"/>
              <a:t> about pester internals and common mistakes in writing tests.</a:t>
            </a:r>
          </a:p>
          <a:p>
            <a:endParaRPr lang="en-GB" dirty="0"/>
          </a:p>
          <a:p>
            <a:r>
              <a:rPr lang="en-GB" dirty="0"/>
              <a:t>Write tests for how the function should work, expected input and expected output, not for how it currently works (though those sort of tests are pretty useful when refactoring).</a:t>
            </a:r>
          </a:p>
          <a:p>
            <a:endParaRPr lang="en-GB" dirty="0"/>
          </a:p>
          <a:p>
            <a:r>
              <a:rPr lang="en-GB" dirty="0"/>
              <a:t>You’ll never write perfect code so there will be bugs, when a bug is found you should write a test for it to make sure you can replicate it (maybe more than 1 test) and then fix the code so the test passes. This way you can be more sure that the bug won’t reappear because your test will hopefully fail if it does reappear.</a:t>
            </a:r>
          </a:p>
        </p:txBody>
      </p:sp>
      <p:sp>
        <p:nvSpPr>
          <p:cNvPr id="4" name="Slide Number Placeholder 3"/>
          <p:cNvSpPr>
            <a:spLocks noGrp="1"/>
          </p:cNvSpPr>
          <p:nvPr>
            <p:ph type="sldNum" sz="quarter" idx="10"/>
          </p:nvPr>
        </p:nvSpPr>
        <p:spPr/>
        <p:txBody>
          <a:bodyPr/>
          <a:lstStyle/>
          <a:p>
            <a:fld id="{90ABF0B9-5680-4A61-AD6C-89E18407CA98}" type="slidenum">
              <a:rPr lang="en-GB" smtClean="0"/>
              <a:t>14</a:t>
            </a:fld>
            <a:endParaRPr lang="en-GB"/>
          </a:p>
        </p:txBody>
      </p:sp>
    </p:spTree>
    <p:extLst>
      <p:ext uri="{BB962C8B-B14F-4D97-AF65-F5344CB8AC3E}">
        <p14:creationId xmlns:p14="http://schemas.microsoft.com/office/powerpoint/2010/main" val="279864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Michael T Lombardi has a great talk from PSH Summit about the various types of documentation.</a:t>
            </a:r>
          </a:p>
          <a:p>
            <a:endParaRPr lang="en-GB" dirty="0"/>
          </a:p>
          <a:p>
            <a:r>
              <a:rPr lang="en-GB" dirty="0"/>
              <a:t>Don’t try writing MAML yourself, it’s awful and </a:t>
            </a:r>
            <a:r>
              <a:rPr lang="en-GB" dirty="0" err="1"/>
              <a:t>PlatyPS</a:t>
            </a:r>
            <a:r>
              <a:rPr lang="en-GB" dirty="0"/>
              <a:t> makes everything easier for that and CBH.</a:t>
            </a:r>
          </a:p>
          <a:p>
            <a:endParaRPr lang="en-GB" dirty="0"/>
          </a:p>
          <a:p>
            <a:r>
              <a:rPr lang="en-GB" dirty="0"/>
              <a:t>You can test your documentation (and should), </a:t>
            </a:r>
            <a:r>
              <a:rPr lang="en-GB" dirty="0" err="1"/>
              <a:t>Vors</a:t>
            </a:r>
            <a:r>
              <a:rPr lang="en-GB" dirty="0"/>
              <a:t> has a good demo on </a:t>
            </a:r>
            <a:r>
              <a:rPr lang="en-GB" dirty="0" err="1"/>
              <a:t>github</a:t>
            </a:r>
            <a:r>
              <a:rPr lang="en-GB" dirty="0"/>
              <a:t> for how to do that, https://github.com/vors/docs-pedantic-ci-demo, DSC Resources repos has a bunch of tests for their docs too, checking things like line length and endings etc.</a:t>
            </a:r>
          </a:p>
        </p:txBody>
      </p:sp>
      <p:sp>
        <p:nvSpPr>
          <p:cNvPr id="4" name="Slide Number Placeholder 3"/>
          <p:cNvSpPr>
            <a:spLocks noGrp="1"/>
          </p:cNvSpPr>
          <p:nvPr>
            <p:ph type="sldNum" sz="quarter" idx="10"/>
          </p:nvPr>
        </p:nvSpPr>
        <p:spPr/>
        <p:txBody>
          <a:bodyPr/>
          <a:lstStyle/>
          <a:p>
            <a:fld id="{90ABF0B9-5680-4A61-AD6C-89E18407CA98}" type="slidenum">
              <a:rPr lang="en-GB" smtClean="0"/>
              <a:t>15</a:t>
            </a:fld>
            <a:endParaRPr lang="en-GB"/>
          </a:p>
        </p:txBody>
      </p:sp>
    </p:spTree>
    <p:extLst>
      <p:ext uri="{BB962C8B-B14F-4D97-AF65-F5344CB8AC3E}">
        <p14:creationId xmlns:p14="http://schemas.microsoft.com/office/powerpoint/2010/main" val="2020129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17</a:t>
            </a:fld>
            <a:endParaRPr lang="en-GB"/>
          </a:p>
        </p:txBody>
      </p:sp>
    </p:spTree>
    <p:extLst>
      <p:ext uri="{BB962C8B-B14F-4D97-AF65-F5344CB8AC3E}">
        <p14:creationId xmlns:p14="http://schemas.microsoft.com/office/powerpoint/2010/main" val="391864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PSSA will complain if you don’t have an output type, but it also makes the code more readable and understandable for anyone looking at it.</a:t>
            </a:r>
          </a:p>
          <a:p>
            <a:endParaRPr lang="en-GB" dirty="0"/>
          </a:p>
          <a:p>
            <a:r>
              <a:rPr lang="en-GB" dirty="0"/>
              <a:t>Some people would argue you shouldn’t use Write-Output and instead just use $var. Either works and the balance you have to decide on is the trade off between readability from using Write-Output with the confusion it can cause when people use it for more than just actual output when they should be using Write-Verbose or Write-Information instead. </a:t>
            </a:r>
          </a:p>
          <a:p>
            <a:endParaRPr lang="en-GB" dirty="0"/>
          </a:p>
          <a:p>
            <a:r>
              <a:rPr lang="en-GB" dirty="0"/>
              <a:t>Always use Approved Verbs, always use sensible singular nouns. Etc</a:t>
            </a:r>
          </a:p>
          <a:p>
            <a:endParaRPr lang="en-GB" dirty="0"/>
          </a:p>
          <a:p>
            <a:r>
              <a:rPr lang="en-GB" dirty="0" err="1"/>
              <a:t>Cmdletbinding</a:t>
            </a:r>
            <a:r>
              <a:rPr lang="en-GB" dirty="0"/>
              <a:t> or [parameter()] will enable advanced functions but it’s often best to be explicit about this and not everyone is aware of the [parameter()] attribute enabling it.</a:t>
            </a:r>
          </a:p>
          <a:p>
            <a:endParaRPr lang="en-GB" dirty="0"/>
          </a:p>
          <a:p>
            <a:r>
              <a:rPr lang="en-GB" dirty="0"/>
              <a:t>Get-* and similar can also accept pipeline input when it makes sense.</a:t>
            </a:r>
          </a:p>
        </p:txBody>
      </p:sp>
      <p:sp>
        <p:nvSpPr>
          <p:cNvPr id="4" name="Slide Number Placeholder 3"/>
          <p:cNvSpPr>
            <a:spLocks noGrp="1"/>
          </p:cNvSpPr>
          <p:nvPr>
            <p:ph type="sldNum" sz="quarter" idx="10"/>
          </p:nvPr>
        </p:nvSpPr>
        <p:spPr/>
        <p:txBody>
          <a:bodyPr/>
          <a:lstStyle/>
          <a:p>
            <a:fld id="{90ABF0B9-5680-4A61-AD6C-89E18407CA98}" type="slidenum">
              <a:rPr lang="en-GB" smtClean="0"/>
              <a:t>5</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a:p>
            <a:endParaRPr lang="en-GB" dirty="0"/>
          </a:p>
          <a:p>
            <a:r>
              <a:rPr lang="en-GB" dirty="0"/>
              <a:t>Classes are another option instead of </a:t>
            </a:r>
            <a:r>
              <a:rPr lang="en-GB" dirty="0" err="1"/>
              <a:t>PSTypeName</a:t>
            </a:r>
            <a:r>
              <a:rPr lang="en-GB" dirty="0"/>
              <a:t>, especially when you’ve got a variety of constructors that let you cast common types into basic versions of your class. They should only be used when you know your module will be running on PSv5+ since earlier versions don’t support them. </a:t>
            </a:r>
          </a:p>
          <a:p>
            <a:endParaRPr lang="en-GB" dirty="0"/>
          </a:p>
          <a:p>
            <a:r>
              <a:rPr lang="en-GB" dirty="0"/>
              <a:t>You can do some nifty tricks to work around your users not passing in the write </a:t>
            </a:r>
            <a:r>
              <a:rPr lang="en-GB" dirty="0" err="1"/>
              <a:t>pstypename</a:t>
            </a:r>
            <a:r>
              <a:rPr lang="en-GB" dirty="0"/>
              <a:t> object. See the demo of Get-</a:t>
            </a:r>
            <a:r>
              <a:rPr lang="en-GB" dirty="0" err="1"/>
              <a:t>UserData</a:t>
            </a:r>
            <a:r>
              <a:rPr lang="en-GB" dirty="0"/>
              <a:t> and Set-</a:t>
            </a:r>
            <a:r>
              <a:rPr lang="en-GB" dirty="0" err="1"/>
              <a:t>UserData</a:t>
            </a:r>
            <a:endParaRPr lang="en-GB" dirty="0"/>
          </a:p>
          <a:p>
            <a:endParaRPr lang="en-GB" dirty="0"/>
          </a:p>
          <a:p>
            <a:endParaRPr lang="en-GB" dirty="0"/>
          </a:p>
          <a:p>
            <a:r>
              <a:rPr lang="en-GB" dirty="0"/>
              <a:t>Parameter aliases are a good option when you want to allow users to use </a:t>
            </a:r>
            <a:r>
              <a:rPr lang="en-GB" dirty="0" err="1"/>
              <a:t>ComputerName</a:t>
            </a:r>
            <a:r>
              <a:rPr lang="en-GB" dirty="0"/>
              <a:t> as well as other things like Server, Target, Endpoint or anything else that makes sense in your environment.</a:t>
            </a:r>
          </a:p>
        </p:txBody>
      </p:sp>
      <p:sp>
        <p:nvSpPr>
          <p:cNvPr id="4" name="Slide Number Placeholder 3"/>
          <p:cNvSpPr>
            <a:spLocks noGrp="1"/>
          </p:cNvSpPr>
          <p:nvPr>
            <p:ph type="sldNum" sz="quarter" idx="10"/>
          </p:nvPr>
        </p:nvSpPr>
        <p:spPr/>
        <p:txBody>
          <a:bodyPr/>
          <a:lstStyle/>
          <a:p>
            <a:fld id="{90ABF0B9-5680-4A61-AD6C-89E18407CA98}" type="slidenum">
              <a:rPr lang="en-GB" smtClean="0"/>
              <a:t>6</a:t>
            </a:fld>
            <a:endParaRPr lang="en-GB"/>
          </a:p>
        </p:txBody>
      </p:sp>
    </p:spTree>
    <p:extLst>
      <p:ext uri="{BB962C8B-B14F-4D97-AF65-F5344CB8AC3E}">
        <p14:creationId xmlns:p14="http://schemas.microsoft.com/office/powerpoint/2010/main" val="2648827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example module there are 3700+ lines of code in the psm1. Trying to resolve merge conflicts on that size file gets pretty difficult and just generally reviewing the changes on such a file isn’t easy.</a:t>
            </a:r>
          </a:p>
          <a:p>
            <a:endParaRPr lang="en-GB" dirty="0"/>
          </a:p>
          <a:p>
            <a:r>
              <a:rPr lang="en-GB" dirty="0" err="1"/>
              <a:t>PowerShellGet</a:t>
            </a:r>
            <a:r>
              <a:rPr lang="en-GB" dirty="0"/>
              <a:t> was original 16k lines in a single file.</a:t>
            </a:r>
          </a:p>
        </p:txBody>
      </p:sp>
      <p:sp>
        <p:nvSpPr>
          <p:cNvPr id="4" name="Slide Number Placeholder 3"/>
          <p:cNvSpPr>
            <a:spLocks noGrp="1"/>
          </p:cNvSpPr>
          <p:nvPr>
            <p:ph type="sldNum" sz="quarter" idx="10"/>
          </p:nvPr>
        </p:nvSpPr>
        <p:spPr/>
        <p:txBody>
          <a:bodyPr/>
          <a:lstStyle/>
          <a:p>
            <a:fld id="{90ABF0B9-5680-4A61-AD6C-89E18407CA98}" type="slidenum">
              <a:rPr lang="en-GB" smtClean="0"/>
              <a:t>7</a:t>
            </a:fld>
            <a:endParaRPr lang="en-GB"/>
          </a:p>
        </p:txBody>
      </p:sp>
    </p:spTree>
    <p:extLst>
      <p:ext uri="{BB962C8B-B14F-4D97-AF65-F5344CB8AC3E}">
        <p14:creationId xmlns:p14="http://schemas.microsoft.com/office/powerpoint/2010/main" val="82884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doing code signing you have to sign every single file in the module, the numbers shown here don’t include that but get considerably worse when you have to check the signing on every single file.</a:t>
            </a:r>
          </a:p>
          <a:p>
            <a:endParaRPr lang="en-GB" dirty="0"/>
          </a:p>
          <a:p>
            <a:r>
              <a:rPr lang="en-GB" dirty="0" err="1"/>
              <a:t>PowerShellGet</a:t>
            </a:r>
            <a:r>
              <a:rPr lang="en-GB" dirty="0"/>
              <a:t> had a dot sourced version after someone refactored the code and the load time was 12s</a:t>
            </a:r>
          </a:p>
          <a:p>
            <a:r>
              <a:rPr lang="en-GB" dirty="0" err="1"/>
              <a:t>DbaTools</a:t>
            </a:r>
            <a:r>
              <a:rPr lang="en-GB" dirty="0"/>
              <a:t> has a dot sourced version for dev users, with it’s 506 public commands, loads in 17s (previously I’d seen it load in 40s on the same machine)</a:t>
            </a:r>
          </a:p>
          <a:p>
            <a:endParaRPr lang="en-GB" dirty="0"/>
          </a:p>
          <a:p>
            <a:r>
              <a:rPr lang="en-GB" dirty="0"/>
              <a:t>Another option is [</a:t>
            </a:r>
            <a:r>
              <a:rPr lang="en-GB" dirty="0" err="1"/>
              <a:t>Scriptblock</a:t>
            </a:r>
            <a:r>
              <a:rPr lang="en-GB" dirty="0"/>
              <a:t>]::Create() and [</a:t>
            </a:r>
            <a:r>
              <a:rPr lang="en-GB" dirty="0" err="1"/>
              <a:t>Scriptblock</a:t>
            </a:r>
            <a:r>
              <a:rPr lang="en-GB" dirty="0"/>
              <a:t>]::Invoke(), its faster than dot sourcing but ignores execution policy and signing so should be avoided.</a:t>
            </a:r>
          </a:p>
        </p:txBody>
      </p:sp>
      <p:sp>
        <p:nvSpPr>
          <p:cNvPr id="4" name="Slide Number Placeholder 3"/>
          <p:cNvSpPr>
            <a:spLocks noGrp="1"/>
          </p:cNvSpPr>
          <p:nvPr>
            <p:ph type="sldNum" sz="quarter" idx="10"/>
          </p:nvPr>
        </p:nvSpPr>
        <p:spPr/>
        <p:txBody>
          <a:bodyPr/>
          <a:lstStyle/>
          <a:p>
            <a:fld id="{90ABF0B9-5680-4A61-AD6C-89E18407CA98}" type="slidenum">
              <a:rPr lang="en-GB" smtClean="0"/>
              <a:t>8</a:t>
            </a:fld>
            <a:endParaRPr lang="en-GB"/>
          </a:p>
        </p:txBody>
      </p:sp>
    </p:spTree>
    <p:extLst>
      <p:ext uri="{BB962C8B-B14F-4D97-AF65-F5344CB8AC3E}">
        <p14:creationId xmlns:p14="http://schemas.microsoft.com/office/powerpoint/2010/main" val="2315038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only ship the pd1 and psm1.</a:t>
            </a:r>
          </a:p>
          <a:p>
            <a:endParaRPr lang="en-GB" dirty="0"/>
          </a:p>
          <a:p>
            <a:r>
              <a:rPr lang="en-GB" dirty="0" err="1"/>
              <a:t>PowerShellGet</a:t>
            </a:r>
            <a:r>
              <a:rPr lang="en-GB" dirty="0"/>
              <a:t> moved to compiling their module again and dropped the load time down to about 2s</a:t>
            </a:r>
          </a:p>
          <a:p>
            <a:r>
              <a:rPr lang="en-GB" dirty="0" err="1"/>
              <a:t>DbaTools</a:t>
            </a:r>
            <a:r>
              <a:rPr lang="en-GB" dirty="0"/>
              <a:t> public version is a compiled psm1 and load time is dropped to about 6s</a:t>
            </a:r>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217623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a module manifest lets you have greater control of what functions etc from your module are made available to the user and allows you to provide a range of metadata about the module. It’s also required when publishing to a </a:t>
            </a:r>
            <a:r>
              <a:rPr lang="en-GB" dirty="0" err="1"/>
              <a:t>nuget</a:t>
            </a:r>
            <a:r>
              <a:rPr lang="en-GB" dirty="0"/>
              <a:t> feed like the PowerShell Gallery</a:t>
            </a:r>
          </a:p>
          <a:p>
            <a:endParaRPr lang="en-GB" dirty="0"/>
          </a:p>
          <a:p>
            <a:r>
              <a:rPr lang="en-GB" dirty="0"/>
              <a:t>As PowerShell is now cross platform it’s necessary for the psd1 file to match the folder name in casing as well as naming. If the module is only going to work on Windows then it’s less necessary but still worth doing.</a:t>
            </a:r>
          </a:p>
          <a:p>
            <a:endParaRPr lang="en-GB" dirty="0"/>
          </a:p>
          <a:p>
            <a:r>
              <a:rPr lang="en-GB" dirty="0"/>
              <a:t>Constrained Language mode and other restricted language modes won’t load modules that make use of * in the </a:t>
            </a:r>
            <a:r>
              <a:rPr lang="en-GB" dirty="0" err="1"/>
              <a:t>ExportedFunctions</a:t>
            </a:r>
            <a:r>
              <a:rPr lang="en-GB" dirty="0"/>
              <a:t> and other properties. Be explicit in which ones you’re making available. It also has an impact on command discovery and module import as PS doesn’t then have to fully parse the module to discover what you’re actually exporting.</a:t>
            </a:r>
          </a:p>
        </p:txBody>
      </p:sp>
      <p:sp>
        <p:nvSpPr>
          <p:cNvPr id="4" name="Slide Number Placeholder 3"/>
          <p:cNvSpPr>
            <a:spLocks noGrp="1"/>
          </p:cNvSpPr>
          <p:nvPr>
            <p:ph type="sldNum" sz="quarter" idx="5"/>
          </p:nvPr>
        </p:nvSpPr>
        <p:spPr/>
        <p:txBody>
          <a:bodyPr/>
          <a:lstStyle/>
          <a:p>
            <a:fld id="{90ABF0B9-5680-4A61-AD6C-89E18407CA98}" type="slidenum">
              <a:rPr lang="en-GB" smtClean="0"/>
              <a:t>10</a:t>
            </a:fld>
            <a:endParaRPr lang="en-GB"/>
          </a:p>
        </p:txBody>
      </p:sp>
    </p:spTree>
    <p:extLst>
      <p:ext uri="{BB962C8B-B14F-4D97-AF65-F5344CB8AC3E}">
        <p14:creationId xmlns:p14="http://schemas.microsoft.com/office/powerpoint/2010/main" val="2186038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Tests can be broken down into unit, integration or other categories. Personally I have a Unit folder for true unit tests and then later will create an Integration folder for integration testing, all using Pester with Tags to differentiate between the types.</a:t>
            </a:r>
          </a:p>
          <a:p>
            <a:endParaRPr lang="en-GB" dirty="0"/>
          </a:p>
          <a:p>
            <a:r>
              <a:rPr lang="en-GB" dirty="0"/>
              <a:t>Build.depend.ps1 is for </a:t>
            </a:r>
            <a:r>
              <a:rPr lang="en-GB" dirty="0" err="1"/>
              <a:t>PSDepend</a:t>
            </a:r>
            <a:r>
              <a:rPr lang="en-GB" dirty="0"/>
              <a:t> and handles any dependencies I have for building the module, like Pester, </a:t>
            </a:r>
            <a:r>
              <a:rPr lang="en-GB" dirty="0" err="1"/>
              <a:t>PlatyPS</a:t>
            </a:r>
            <a:r>
              <a:rPr lang="en-GB" dirty="0"/>
              <a:t> and more. In some other modules I have it download some of those dependencies to the Output folder so that I can ship them with the module for systems that don’t have Internet access.</a:t>
            </a:r>
          </a:p>
          <a:p>
            <a:endParaRPr lang="en-GB" dirty="0"/>
          </a:p>
          <a:p>
            <a:r>
              <a:rPr lang="en-GB" dirty="0"/>
              <a:t>LICENSE isn’t really necessary for modules that will only be used internally but for public projects please include one, ideally MIT or another very open license.</a:t>
            </a:r>
          </a:p>
          <a:p>
            <a:endParaRPr lang="en-GB" dirty="0"/>
          </a:p>
          <a:p>
            <a:endParaRPr lang="en-GB" dirty="0"/>
          </a:p>
          <a:p>
            <a:r>
              <a:rPr lang="en-GB" dirty="0"/>
              <a:t>Other optional files include </a:t>
            </a:r>
            <a:r>
              <a:rPr lang="en-GB" dirty="0" err="1"/>
              <a:t>appveyor.yml</a:t>
            </a:r>
            <a:r>
              <a:rPr lang="en-GB" dirty="0"/>
              <a:t> or similar task runner files. </a:t>
            </a:r>
          </a:p>
          <a:p>
            <a:endParaRPr lang="en-GB" dirty="0"/>
          </a:p>
          <a:p>
            <a:r>
              <a:rPr lang="en-GB" dirty="0"/>
              <a:t>Contributing, code of conduct and similar helpful docs for anyone coming along to work on this. These are more needed for open source but a guide to contributing, either in a dedicated file or in the readme, would be very useful regardless of where the module is stored or used.</a:t>
            </a:r>
          </a:p>
        </p:txBody>
      </p:sp>
      <p:sp>
        <p:nvSpPr>
          <p:cNvPr id="4" name="Slide Number Placeholder 3"/>
          <p:cNvSpPr>
            <a:spLocks noGrp="1"/>
          </p:cNvSpPr>
          <p:nvPr>
            <p:ph type="sldNum" sz="quarter" idx="10"/>
          </p:nvPr>
        </p:nvSpPr>
        <p:spPr/>
        <p:txBody>
          <a:bodyPr/>
          <a:lstStyle/>
          <a:p>
            <a:fld id="{90ABF0B9-5680-4A61-AD6C-89E18407CA98}" type="slidenum">
              <a:rPr lang="en-GB" smtClean="0"/>
              <a:t>11</a:t>
            </a:fld>
            <a:endParaRPr lang="en-GB"/>
          </a:p>
        </p:txBody>
      </p:sp>
    </p:spTree>
    <p:extLst>
      <p:ext uri="{BB962C8B-B14F-4D97-AF65-F5344CB8AC3E}">
        <p14:creationId xmlns:p14="http://schemas.microsoft.com/office/powerpoint/2010/main" val="176601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Azure Pipelines etc are usually free or cheap (depending on users and where your code sits), they make it much easier to implement this sort of build automation and store your code. The larger tools like Azure Pipelines and Gitlab come with even more tools, </a:t>
            </a:r>
            <a:r>
              <a:rPr lang="en-GB"/>
              <a:t>Azure Pipelines </a:t>
            </a:r>
            <a:r>
              <a:rPr lang="en-GB" dirty="0"/>
              <a:t>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 </a:t>
            </a:r>
          </a:p>
        </p:txBody>
      </p:sp>
      <p:sp>
        <p:nvSpPr>
          <p:cNvPr id="4" name="Slide Number Placeholder 3"/>
          <p:cNvSpPr>
            <a:spLocks noGrp="1"/>
          </p:cNvSpPr>
          <p:nvPr>
            <p:ph type="sldNum" sz="quarter" idx="10"/>
          </p:nvPr>
        </p:nvSpPr>
        <p:spPr/>
        <p:txBody>
          <a:bodyPr/>
          <a:lstStyle/>
          <a:p>
            <a:fld id="{90ABF0B9-5680-4A61-AD6C-89E18407CA98}" type="slidenum">
              <a:rPr lang="en-GB" smtClean="0"/>
              <a:t>13</a:t>
            </a:fld>
            <a:endParaRPr lang="en-GB"/>
          </a:p>
        </p:txBody>
      </p:sp>
    </p:spTree>
    <p:extLst>
      <p:ext uri="{BB962C8B-B14F-4D97-AF65-F5344CB8AC3E}">
        <p14:creationId xmlns:p14="http://schemas.microsoft.com/office/powerpoint/2010/main" val="3800702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1.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2.png"/><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3.png"/><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4.png"/><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67.png"/><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95.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6.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7.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8.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image" Target="../media/image99.jpg"/><Relationship Id="rId1" Type="http://schemas.openxmlformats.org/officeDocument/2006/relationships/slideMaster" Target="../slideMasters/slideMaster2.xml"/><Relationship Id="rId6" Type="http://schemas.openxmlformats.org/officeDocument/2006/relationships/image" Target="../media/image36.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Master" Target="../slideMasters/slideMaster2.xml"/><Relationship Id="rId6" Type="http://schemas.openxmlformats.org/officeDocument/2006/relationships/image" Target="../media/image95.png"/><Relationship Id="rId5" Type="http://schemas.openxmlformats.org/officeDocument/2006/relationships/image" Target="../media/image98.png"/><Relationship Id="rId4" Type="http://schemas.openxmlformats.org/officeDocument/2006/relationships/image" Target="../media/image5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0.png"/><Relationship Id="rId1" Type="http://schemas.openxmlformats.org/officeDocument/2006/relationships/slideMaster" Target="../slideMasters/slideMaster2.xml"/><Relationship Id="rId5" Type="http://schemas.openxmlformats.org/officeDocument/2006/relationships/image" Target="../media/image58.png"/><Relationship Id="rId4" Type="http://schemas.openxmlformats.org/officeDocument/2006/relationships/image" Target="../media/image101.png"/></Relationships>
</file>

<file path=ppt/slideLayouts/_rels/slideLayout85.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5.png"/><Relationship Id="rId26" Type="http://schemas.openxmlformats.org/officeDocument/2006/relationships/image" Target="../media/image122.png"/><Relationship Id="rId39" Type="http://schemas.openxmlformats.org/officeDocument/2006/relationships/image" Target="../media/image135.png"/><Relationship Id="rId21" Type="http://schemas.openxmlformats.org/officeDocument/2006/relationships/image" Target="../media/image117.png"/><Relationship Id="rId34" Type="http://schemas.openxmlformats.org/officeDocument/2006/relationships/image" Target="../media/image130.png"/><Relationship Id="rId42" Type="http://schemas.openxmlformats.org/officeDocument/2006/relationships/image" Target="../media/image138.png"/><Relationship Id="rId47" Type="http://schemas.openxmlformats.org/officeDocument/2006/relationships/image" Target="../media/image143.png"/><Relationship Id="rId50" Type="http://schemas.microsoft.com/office/2007/relationships/hdphoto" Target="../media/hdphoto7.wdp"/><Relationship Id="rId55" Type="http://schemas.openxmlformats.org/officeDocument/2006/relationships/image" Target="../media/image148.png"/><Relationship Id="rId63" Type="http://schemas.openxmlformats.org/officeDocument/2006/relationships/image" Target="../media/image154.png"/><Relationship Id="rId7" Type="http://schemas.openxmlformats.org/officeDocument/2006/relationships/image" Target="../media/image106.png"/><Relationship Id="rId2" Type="http://schemas.openxmlformats.org/officeDocument/2006/relationships/image" Target="../media/image102.png"/><Relationship Id="rId16" Type="http://schemas.openxmlformats.org/officeDocument/2006/relationships/image" Target="../media/image113.png"/><Relationship Id="rId20" Type="http://schemas.openxmlformats.org/officeDocument/2006/relationships/image" Target="../media/image116.png"/><Relationship Id="rId29" Type="http://schemas.openxmlformats.org/officeDocument/2006/relationships/image" Target="../media/image125.png"/><Relationship Id="rId41" Type="http://schemas.openxmlformats.org/officeDocument/2006/relationships/image" Target="../media/image137.jpeg"/><Relationship Id="rId54" Type="http://schemas.openxmlformats.org/officeDocument/2006/relationships/image" Target="../media/image147.png"/><Relationship Id="rId62" Type="http://schemas.openxmlformats.org/officeDocument/2006/relationships/image" Target="../media/image153.jpg"/><Relationship Id="rId1" Type="http://schemas.openxmlformats.org/officeDocument/2006/relationships/slideMaster" Target="../slideMasters/slideMaster2.xml"/><Relationship Id="rId6" Type="http://schemas.openxmlformats.org/officeDocument/2006/relationships/image" Target="../media/image105.png"/><Relationship Id="rId11" Type="http://schemas.openxmlformats.org/officeDocument/2006/relationships/image" Target="../media/image109.png"/><Relationship Id="rId24" Type="http://schemas.openxmlformats.org/officeDocument/2006/relationships/image" Target="../media/image120.png"/><Relationship Id="rId32" Type="http://schemas.openxmlformats.org/officeDocument/2006/relationships/image" Target="../media/image128.png"/><Relationship Id="rId37" Type="http://schemas.openxmlformats.org/officeDocument/2006/relationships/image" Target="../media/image133.png"/><Relationship Id="rId40" Type="http://schemas.openxmlformats.org/officeDocument/2006/relationships/image" Target="../media/image136.jpeg"/><Relationship Id="rId45" Type="http://schemas.openxmlformats.org/officeDocument/2006/relationships/image" Target="../media/image141.svg"/><Relationship Id="rId53" Type="http://schemas.microsoft.com/office/2007/relationships/hdphoto" Target="../media/hdphoto8.wdp"/><Relationship Id="rId58" Type="http://schemas.openxmlformats.org/officeDocument/2006/relationships/image" Target="../media/image151.png"/><Relationship Id="rId66" Type="http://schemas.microsoft.com/office/2007/relationships/hdphoto" Target="../media/hdphoto11.wdp"/><Relationship Id="rId5" Type="http://schemas.openxmlformats.org/officeDocument/2006/relationships/image" Target="../media/image104.jpg"/><Relationship Id="rId15" Type="http://schemas.openxmlformats.org/officeDocument/2006/relationships/image" Target="../media/image112.jpeg"/><Relationship Id="rId23" Type="http://schemas.openxmlformats.org/officeDocument/2006/relationships/image" Target="../media/image119.png"/><Relationship Id="rId28" Type="http://schemas.openxmlformats.org/officeDocument/2006/relationships/image" Target="../media/image124.png"/><Relationship Id="rId36" Type="http://schemas.openxmlformats.org/officeDocument/2006/relationships/image" Target="../media/image132.png"/><Relationship Id="rId49" Type="http://schemas.openxmlformats.org/officeDocument/2006/relationships/image" Target="../media/image144.png"/><Relationship Id="rId57" Type="http://schemas.openxmlformats.org/officeDocument/2006/relationships/image" Target="../media/image150.png"/><Relationship Id="rId61" Type="http://schemas.microsoft.com/office/2007/relationships/hdphoto" Target="../media/hdphoto10.wdp"/><Relationship Id="rId10" Type="http://schemas.openxmlformats.org/officeDocument/2006/relationships/image" Target="../media/image108.png"/><Relationship Id="rId19" Type="http://schemas.microsoft.com/office/2007/relationships/hdphoto" Target="../media/hdphoto5.wdp"/><Relationship Id="rId31" Type="http://schemas.openxmlformats.org/officeDocument/2006/relationships/image" Target="../media/image127.png"/><Relationship Id="rId44" Type="http://schemas.openxmlformats.org/officeDocument/2006/relationships/image" Target="../media/image140.png"/><Relationship Id="rId52" Type="http://schemas.openxmlformats.org/officeDocument/2006/relationships/image" Target="../media/image146.png"/><Relationship Id="rId60" Type="http://schemas.openxmlformats.org/officeDocument/2006/relationships/image" Target="../media/image152.png"/><Relationship Id="rId65" Type="http://schemas.openxmlformats.org/officeDocument/2006/relationships/image" Target="../media/image156.png"/><Relationship Id="rId4" Type="http://schemas.openxmlformats.org/officeDocument/2006/relationships/image" Target="../media/image103.png"/><Relationship Id="rId9" Type="http://schemas.microsoft.com/office/2007/relationships/hdphoto" Target="../media/hdphoto3.wdp"/><Relationship Id="rId14" Type="http://schemas.microsoft.com/office/2007/relationships/hdphoto" Target="../media/hdphoto4.wdp"/><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35" Type="http://schemas.openxmlformats.org/officeDocument/2006/relationships/image" Target="../media/image131.svg"/><Relationship Id="rId43" Type="http://schemas.openxmlformats.org/officeDocument/2006/relationships/image" Target="../media/image139.jpeg"/><Relationship Id="rId48" Type="http://schemas.microsoft.com/office/2007/relationships/hdphoto" Target="../media/hdphoto6.wdp"/><Relationship Id="rId56" Type="http://schemas.openxmlformats.org/officeDocument/2006/relationships/image" Target="../media/image149.svg"/><Relationship Id="rId64" Type="http://schemas.openxmlformats.org/officeDocument/2006/relationships/image" Target="../media/image155.png"/><Relationship Id="rId8" Type="http://schemas.openxmlformats.org/officeDocument/2006/relationships/image" Target="../media/image107.png"/><Relationship Id="rId51" Type="http://schemas.openxmlformats.org/officeDocument/2006/relationships/image" Target="../media/image145.png"/><Relationship Id="rId3" Type="http://schemas.microsoft.com/office/2007/relationships/hdphoto" Target="../media/hdphoto2.wdp"/><Relationship Id="rId12" Type="http://schemas.openxmlformats.org/officeDocument/2006/relationships/image" Target="../media/image110.jpg"/><Relationship Id="rId17" Type="http://schemas.openxmlformats.org/officeDocument/2006/relationships/image" Target="../media/image114.svg"/><Relationship Id="rId25" Type="http://schemas.openxmlformats.org/officeDocument/2006/relationships/image" Target="../media/image121.jpeg"/><Relationship Id="rId33" Type="http://schemas.openxmlformats.org/officeDocument/2006/relationships/image" Target="../media/image129.png"/><Relationship Id="rId38" Type="http://schemas.openxmlformats.org/officeDocument/2006/relationships/image" Target="../media/image134.png"/><Relationship Id="rId46" Type="http://schemas.openxmlformats.org/officeDocument/2006/relationships/image" Target="../media/image142.png"/><Relationship Id="rId59" Type="http://schemas.microsoft.com/office/2007/relationships/hdphoto" Target="../media/hdphoto9.wdp"/></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71.png"/><Relationship Id="rId12" Type="http://schemas.openxmlformats.org/officeDocument/2006/relationships/image" Target="../media/image15.png"/><Relationship Id="rId2" Type="http://schemas.openxmlformats.org/officeDocument/2006/relationships/image" Target="../media/image94.png"/><Relationship Id="rId1" Type="http://schemas.openxmlformats.org/officeDocument/2006/relationships/slideMaster" Target="../slideMasters/slideMaster2.xml"/><Relationship Id="rId6" Type="http://schemas.openxmlformats.org/officeDocument/2006/relationships/image" Target="../media/image96.png"/><Relationship Id="rId11" Type="http://schemas.openxmlformats.org/officeDocument/2006/relationships/image" Target="../media/image159.jpg"/><Relationship Id="rId5" Type="http://schemas.openxmlformats.org/officeDocument/2006/relationships/image" Target="../media/image158.png"/><Relationship Id="rId10" Type="http://schemas.openxmlformats.org/officeDocument/2006/relationships/image" Target="../media/image63.png"/><Relationship Id="rId4" Type="http://schemas.openxmlformats.org/officeDocument/2006/relationships/image" Target="../media/image157.png"/><Relationship Id="rId9" Type="http://schemas.openxmlformats.org/officeDocument/2006/relationships/image" Target="../media/image4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Master" Target="../slideMasters/slideMaster2.xml"/><Relationship Id="rId5" Type="http://schemas.openxmlformats.org/officeDocument/2006/relationships/image" Target="../media/image92.png"/><Relationship Id="rId4" Type="http://schemas.openxmlformats.org/officeDocument/2006/relationships/image" Target="../media/image160.png"/></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5.png"/><Relationship Id="rId3" Type="http://schemas.openxmlformats.org/officeDocument/2006/relationships/image" Target="../media/image63.png"/><Relationship Id="rId7" Type="http://schemas.openxmlformats.org/officeDocument/2006/relationships/image" Target="../media/image165.png"/><Relationship Id="rId12" Type="http://schemas.openxmlformats.org/officeDocument/2006/relationships/image" Target="../media/image17.png"/><Relationship Id="rId17" Type="http://schemas.openxmlformats.org/officeDocument/2006/relationships/image" Target="../media/image168.png"/><Relationship Id="rId2" Type="http://schemas.openxmlformats.org/officeDocument/2006/relationships/image" Target="../media/image161.png"/><Relationship Id="rId16" Type="http://schemas.openxmlformats.org/officeDocument/2006/relationships/image" Target="../media/image159.jpg"/><Relationship Id="rId1" Type="http://schemas.openxmlformats.org/officeDocument/2006/relationships/slideMaster" Target="../slideMasters/slideMaster2.xml"/><Relationship Id="rId6" Type="http://schemas.openxmlformats.org/officeDocument/2006/relationships/image" Target="../media/image164.png"/><Relationship Id="rId11" Type="http://schemas.openxmlformats.org/officeDocument/2006/relationships/image" Target="../media/image72.png"/><Relationship Id="rId5" Type="http://schemas.openxmlformats.org/officeDocument/2006/relationships/image" Target="../media/image163.png"/><Relationship Id="rId15" Type="http://schemas.openxmlformats.org/officeDocument/2006/relationships/image" Target="../media/image70.png"/><Relationship Id="rId10" Type="http://schemas.openxmlformats.org/officeDocument/2006/relationships/image" Target="../media/image167.png"/><Relationship Id="rId4" Type="http://schemas.openxmlformats.org/officeDocument/2006/relationships/image" Target="../media/image162.png"/><Relationship Id="rId9" Type="http://schemas.openxmlformats.org/officeDocument/2006/relationships/image" Target="../media/image166.png"/><Relationship Id="rId14" Type="http://schemas.openxmlformats.org/officeDocument/2006/relationships/image" Target="../media/image68.png"/></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7.png"/><Relationship Id="rId7" Type="http://schemas.openxmlformats.org/officeDocument/2006/relationships/image" Target="../media/image97.png"/><Relationship Id="rId2" Type="http://schemas.openxmlformats.org/officeDocument/2006/relationships/image" Target="../media/image64.png"/><Relationship Id="rId1" Type="http://schemas.openxmlformats.org/officeDocument/2006/relationships/slideMaster" Target="../slideMasters/slideMaster2.xml"/><Relationship Id="rId6" Type="http://schemas.openxmlformats.org/officeDocument/2006/relationships/image" Target="../media/image159.jpg"/><Relationship Id="rId5" Type="http://schemas.openxmlformats.org/officeDocument/2006/relationships/image" Target="../media/image63.png"/><Relationship Id="rId4" Type="http://schemas.openxmlformats.org/officeDocument/2006/relationships/image" Target="../media/image96.png"/><Relationship Id="rId9" Type="http://schemas.openxmlformats.org/officeDocument/2006/relationships/image" Target="../media/image9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42.png"/><Relationship Id="rId2" Type="http://schemas.openxmlformats.org/officeDocument/2006/relationships/image" Target="../media/image94.png"/><Relationship Id="rId1" Type="http://schemas.openxmlformats.org/officeDocument/2006/relationships/slideMaster" Target="../slideMasters/slideMaster2.xml"/><Relationship Id="rId6" Type="http://schemas.openxmlformats.org/officeDocument/2006/relationships/image" Target="../media/image169.png"/><Relationship Id="rId5" Type="http://schemas.openxmlformats.org/officeDocument/2006/relationships/image" Target="../media/image71.png"/><Relationship Id="rId10" Type="http://schemas.openxmlformats.org/officeDocument/2006/relationships/image" Target="../media/image159.jpg"/><Relationship Id="rId4" Type="http://schemas.openxmlformats.org/officeDocument/2006/relationships/image" Target="../media/image69.png"/><Relationship Id="rId9" Type="http://schemas.openxmlformats.org/officeDocument/2006/relationships/image" Target="../media/image17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59.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2.xml"/><Relationship Id="rId6" Type="http://schemas.openxmlformats.org/officeDocument/2006/relationships/image" Target="../media/image38.png"/><Relationship Id="rId11" Type="http://schemas.openxmlformats.org/officeDocument/2006/relationships/image" Target="../media/image174.png"/><Relationship Id="rId5" Type="http://schemas.openxmlformats.org/officeDocument/2006/relationships/image" Target="../media/image81.png"/><Relationship Id="rId10" Type="http://schemas.openxmlformats.org/officeDocument/2006/relationships/image" Target="../media/image173.png"/><Relationship Id="rId4" Type="http://schemas.openxmlformats.org/officeDocument/2006/relationships/image" Target="../media/image80.png"/><Relationship Id="rId9"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679645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18776225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e are hirin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62" y="881972"/>
            <a:ext cx="5029450" cy="4978501"/>
          </a:xfrm>
          <a:prstGeom prst="rect">
            <a:avLst/>
          </a:prstGeom>
        </p:spPr>
      </p:pic>
      <p:sp>
        <p:nvSpPr>
          <p:cNvPr id="16" name="Title 1"/>
          <p:cNvSpPr>
            <a:spLocks noGrp="1"/>
          </p:cNvSpPr>
          <p:nvPr>
            <p:ph type="title" hasCustomPrompt="1"/>
          </p:nvPr>
        </p:nvSpPr>
        <p:spPr>
          <a:xfrm>
            <a:off x="5960225" y="881972"/>
            <a:ext cx="5618018" cy="1325563"/>
          </a:xfrm>
        </p:spPr>
        <p:txBody>
          <a:bodyPr/>
          <a:lstStyle>
            <a:lvl1pPr>
              <a:defRPr/>
            </a:lvl1pPr>
          </a:lstStyle>
          <a:p>
            <a:r>
              <a:rPr lang="en-US" dirty="0"/>
              <a:t>We are recruiting!</a:t>
            </a:r>
            <a:endParaRPr lang="en-GB" dirty="0"/>
          </a:p>
        </p:txBody>
      </p:sp>
      <p:sp>
        <p:nvSpPr>
          <p:cNvPr id="23" name="TextBox 22"/>
          <p:cNvSpPr txBox="1"/>
          <p:nvPr/>
        </p:nvSpPr>
        <p:spPr>
          <a:xfrm>
            <a:off x="5960225" y="2162990"/>
            <a:ext cx="5760720" cy="2308324"/>
          </a:xfrm>
          <a:prstGeom prst="rect">
            <a:avLst/>
          </a:prstGeom>
          <a:noFill/>
        </p:spPr>
        <p:txBody>
          <a:bodyPr wrap="square" rtlCol="0">
            <a:spAutoFit/>
          </a:bodyPr>
          <a:lstStyle/>
          <a:p>
            <a:r>
              <a:rPr lang="en-GB" sz="2600" i="0" u="none" strike="noStrike" kern="1200" dirty="0">
                <a:solidFill>
                  <a:srgbClr val="3C3C3B"/>
                </a:solidFill>
                <a:effectLst/>
                <a:latin typeface="+mn-lt"/>
                <a:ea typeface="+mn-ea"/>
                <a:cs typeface="+mn-cs"/>
              </a:rPr>
              <a:t>Interested in a career at Black Marble?</a:t>
            </a:r>
          </a:p>
          <a:p>
            <a:endParaRPr lang="en-GB" sz="2600" i="0" u="none" strike="noStrike" kern="1200" dirty="0">
              <a:solidFill>
                <a:srgbClr val="3C3C3B"/>
              </a:solidFill>
              <a:effectLst/>
              <a:latin typeface="+mn-lt"/>
              <a:ea typeface="+mn-ea"/>
              <a:cs typeface="+mn-cs"/>
            </a:endParaRPr>
          </a:p>
          <a:p>
            <a:r>
              <a:rPr lang="en-GB" sz="2600" i="0" u="none" strike="noStrike" kern="1200" dirty="0">
                <a:solidFill>
                  <a:srgbClr val="3C3C3B"/>
                </a:solidFill>
                <a:effectLst/>
                <a:latin typeface="+mn-lt"/>
                <a:ea typeface="+mn-ea"/>
                <a:cs typeface="+mn-cs"/>
              </a:rPr>
              <a:t>Do you thrive on a challenge?</a:t>
            </a:r>
          </a:p>
          <a:p>
            <a:endParaRPr lang="en-GB" sz="2600" i="0" u="none" strike="noStrike" kern="1200" dirty="0">
              <a:solidFill>
                <a:srgbClr val="3C3C3B"/>
              </a:solidFill>
              <a:effectLst/>
              <a:latin typeface="+mn-lt"/>
              <a:ea typeface="+mn-ea"/>
              <a:cs typeface="+mn-cs"/>
            </a:endParaRPr>
          </a:p>
          <a:p>
            <a:r>
              <a:rPr lang="en-GB" sz="2000" i="0" u="none" strike="noStrike" kern="1200" dirty="0">
                <a:solidFill>
                  <a:srgbClr val="3C3C3B"/>
                </a:solidFill>
                <a:effectLst/>
                <a:latin typeface="+mn-lt"/>
                <a:ea typeface="+mn-ea"/>
                <a:cs typeface="+mn-cs"/>
              </a:rPr>
              <a:t>If you think you could add value to our team; please email your CV and a covering letter to:</a:t>
            </a:r>
            <a:endParaRPr lang="en-GB" sz="2000" dirty="0">
              <a:solidFill>
                <a:srgbClr val="3C3C3B"/>
              </a:solidFill>
            </a:endParaRPr>
          </a:p>
        </p:txBody>
      </p:sp>
      <p:sp>
        <p:nvSpPr>
          <p:cNvPr id="26" name="TextBox 25"/>
          <p:cNvSpPr txBox="1"/>
          <p:nvPr/>
        </p:nvSpPr>
        <p:spPr>
          <a:xfrm>
            <a:off x="6633090" y="4971053"/>
            <a:ext cx="2247731" cy="369332"/>
          </a:xfrm>
          <a:prstGeom prst="rect">
            <a:avLst/>
          </a:prstGeom>
          <a:noFill/>
        </p:spPr>
        <p:txBody>
          <a:bodyPr wrap="none" rtlCol="0">
            <a:spAutoFit/>
          </a:bodyPr>
          <a:lstStyle/>
          <a:p>
            <a:r>
              <a:rPr lang="en-GB" sz="1800" dirty="0">
                <a:latin typeface="Segoe UI Light" pitchFamily="34" charset="0"/>
              </a:rPr>
              <a:t>hr@blackmarble.com</a:t>
            </a:r>
          </a:p>
        </p:txBody>
      </p:sp>
      <p:sp>
        <p:nvSpPr>
          <p:cNvPr id="27" name="Oval 26"/>
          <p:cNvSpPr/>
          <p:nvPr/>
        </p:nvSpPr>
        <p:spPr>
          <a:xfrm>
            <a:off x="6056390" y="4887622"/>
            <a:ext cx="552228" cy="552226"/>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p:cNvGrpSpPr/>
          <p:nvPr/>
        </p:nvGrpSpPr>
        <p:grpSpPr>
          <a:xfrm>
            <a:off x="6172304" y="5054183"/>
            <a:ext cx="344874" cy="217432"/>
            <a:chOff x="1197690" y="1202458"/>
            <a:chExt cx="486359" cy="306635"/>
          </a:xfrm>
        </p:grpSpPr>
        <p:sp>
          <p:nvSpPr>
            <p:cNvPr id="29" name="Isosceles Triangle 28"/>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363875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629479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9169874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143083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53298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16/11/2018</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99CFD388-ED5D-422D-9B49-1B20CC6E3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410" y="5362695"/>
            <a:ext cx="3865179" cy="853859"/>
          </a:xfrm>
          <a:prstGeom prst="rect">
            <a:avLst/>
          </a:prstGeom>
        </p:spPr>
      </p:pic>
      <p:pic>
        <p:nvPicPr>
          <p:cNvPr id="13" name="Picture 12">
            <a:extLst>
              <a:ext uri="{FF2B5EF4-FFF2-40B4-BE49-F238E27FC236}">
                <a16:creationId xmlns:a16="http://schemas.microsoft.com/office/drawing/2014/main" id="{688DAFA4-A361-46DC-B99F-1F546065F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203" y="5362695"/>
            <a:ext cx="2756354" cy="853859"/>
          </a:xfrm>
          <a:prstGeom prst="rect">
            <a:avLst/>
          </a:prstGeom>
        </p:spPr>
      </p:pic>
    </p:spTree>
    <p:extLst>
      <p:ext uri="{BB962C8B-B14F-4D97-AF65-F5344CB8AC3E}">
        <p14:creationId xmlns:p14="http://schemas.microsoft.com/office/powerpoint/2010/main" val="12906115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with sub-titl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455247"/>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410" y="5570514"/>
            <a:ext cx="3865179" cy="853859"/>
          </a:xfrm>
          <a:prstGeom prst="rect">
            <a:avLst/>
          </a:prstGeom>
        </p:spPr>
      </p:pic>
      <p:sp>
        <p:nvSpPr>
          <p:cNvPr id="6" name="Text Placeholder 2">
            <a:extLst>
              <a:ext uri="{FF2B5EF4-FFF2-40B4-BE49-F238E27FC236}">
                <a16:creationId xmlns:a16="http://schemas.microsoft.com/office/drawing/2014/main" id="{6BDA6896-0D1D-4FCD-97FF-8CE3C42C0D51}"/>
              </a:ext>
            </a:extLst>
          </p:cNvPr>
          <p:cNvSpPr>
            <a:spLocks noGrp="1"/>
          </p:cNvSpPr>
          <p:nvPr>
            <p:ph type="body" idx="1"/>
          </p:nvPr>
        </p:nvSpPr>
        <p:spPr>
          <a:xfrm>
            <a:off x="831850" y="4787936"/>
            <a:ext cx="10515600" cy="52176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3" name="Picture 2">
            <a:extLst>
              <a:ext uri="{FF2B5EF4-FFF2-40B4-BE49-F238E27FC236}">
                <a16:creationId xmlns:a16="http://schemas.microsoft.com/office/drawing/2014/main" id="{C50A81C1-207F-4DE6-B591-EA440CD3B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203" y="5570514"/>
            <a:ext cx="2756354" cy="853859"/>
          </a:xfrm>
          <a:prstGeom prst="rect">
            <a:avLst/>
          </a:prstGeom>
        </p:spPr>
      </p:pic>
    </p:spTree>
    <p:extLst>
      <p:ext uri="{BB962C8B-B14F-4D97-AF65-F5344CB8AC3E}">
        <p14:creationId xmlns:p14="http://schemas.microsoft.com/office/powerpoint/2010/main" val="13334496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3480037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7855962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8533904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18643100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392395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806002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630254"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Speaker Name</a:t>
            </a:r>
            <a:endParaRPr lang="en-GB" sz="3600" dirty="0"/>
          </a:p>
        </p:txBody>
      </p:sp>
      <p:sp>
        <p:nvSpPr>
          <p:cNvPr id="9" name="Text Placeholder 2"/>
          <p:cNvSpPr>
            <a:spLocks noGrp="1"/>
          </p:cNvSpPr>
          <p:nvPr>
            <p:ph type="body" idx="10" hasCustomPrompt="1"/>
          </p:nvPr>
        </p:nvSpPr>
        <p:spPr>
          <a:xfrm>
            <a:off x="2630254"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4" name="Title 1"/>
          <p:cNvSpPr txBox="1">
            <a:spLocks/>
          </p:cNvSpPr>
          <p:nvPr/>
        </p:nvSpPr>
        <p:spPr>
          <a:xfrm>
            <a:off x="8432605"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Speaker Name</a:t>
            </a:r>
            <a:endParaRPr lang="en-GB" sz="3600" dirty="0"/>
          </a:p>
        </p:txBody>
      </p:sp>
      <p:sp>
        <p:nvSpPr>
          <p:cNvPr id="15" name="Text Placeholder 2"/>
          <p:cNvSpPr>
            <a:spLocks noGrp="1"/>
          </p:cNvSpPr>
          <p:nvPr>
            <p:ph type="body" idx="11" hasCustomPrompt="1"/>
          </p:nvPr>
        </p:nvSpPr>
        <p:spPr>
          <a:xfrm>
            <a:off x="8432606"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253390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015663"/>
          </a:xfrm>
          <a:prstGeom prst="rect">
            <a:avLst/>
          </a:prstGeom>
          <a:noFill/>
        </p:spPr>
        <p:txBody>
          <a:bodyPr wrap="square" rtlCol="0">
            <a:spAutoFit/>
          </a:bodyPr>
          <a:lstStyle/>
          <a:p>
            <a:r>
              <a:rPr lang="en-GB" sz="6000" dirty="0">
                <a:solidFill>
                  <a:schemeClr val="bg1"/>
                </a:solidFill>
                <a:latin typeface="+mj-lt"/>
              </a:rPr>
              <a:t>Catherine Outram</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811" y="1521228"/>
            <a:ext cx="1683382" cy="5104015"/>
          </a:xfrm>
          <a:prstGeom prst="rect">
            <a:avLst/>
          </a:prstGeom>
        </p:spPr>
      </p:pic>
      <p:sp>
        <p:nvSpPr>
          <p:cNvPr id="12" name="TextBox 11">
            <a:extLst>
              <a:ext uri="{FF2B5EF4-FFF2-40B4-BE49-F238E27FC236}">
                <a16:creationId xmlns:a16="http://schemas.microsoft.com/office/drawing/2014/main" id="{E1C54A7B-56C0-4E4A-B1D5-CA25FA20A282}"/>
              </a:ext>
            </a:extLst>
          </p:cNvPr>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spTree>
    <p:extLst>
      <p:ext uri="{BB962C8B-B14F-4D97-AF65-F5344CB8AC3E}">
        <p14:creationId xmlns:p14="http://schemas.microsoft.com/office/powerpoint/2010/main" val="41497931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589" y="1548988"/>
            <a:ext cx="1822960" cy="5070764"/>
          </a:xfrm>
          <a:prstGeom prst="rect">
            <a:avLst/>
          </a:prstGeom>
        </p:spPr>
      </p:pic>
    </p:spTree>
    <p:extLst>
      <p:ext uri="{BB962C8B-B14F-4D97-AF65-F5344CB8AC3E}">
        <p14:creationId xmlns:p14="http://schemas.microsoft.com/office/powerpoint/2010/main" val="7246344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820" y="1548988"/>
            <a:ext cx="1866370" cy="5070764"/>
          </a:xfrm>
          <a:prstGeom prst="rect">
            <a:avLst/>
          </a:prstGeom>
        </p:spPr>
      </p:pic>
    </p:spTree>
    <p:extLst>
      <p:ext uri="{BB962C8B-B14F-4D97-AF65-F5344CB8AC3E}">
        <p14:creationId xmlns:p14="http://schemas.microsoft.com/office/powerpoint/2010/main" val="34357939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5469"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212261"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Information Officer (CIO)</a:t>
            </a:r>
          </a:p>
          <a:p>
            <a:r>
              <a:rPr lang="en-GB" sz="2400" dirty="0">
                <a:solidFill>
                  <a:schemeClr val="bg1"/>
                </a:solidFill>
                <a:latin typeface="+mn-lt"/>
              </a:rPr>
              <a:t>Microsoft</a:t>
            </a:r>
            <a:r>
              <a:rPr lang="en-GB" sz="2400" baseline="0" dirty="0">
                <a:solidFill>
                  <a:schemeClr val="bg1"/>
                </a:solidFill>
                <a:latin typeface="+mn-lt"/>
              </a:rPr>
              <a:t> MVP (Office Apps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25577" t="1124" r="19138" b="4840"/>
          <a:stretch/>
        </p:blipFill>
        <p:spPr>
          <a:xfrm>
            <a:off x="634231" y="1185367"/>
            <a:ext cx="2243548" cy="5394960"/>
          </a:xfrm>
          <a:prstGeom prst="rect">
            <a:avLst/>
          </a:prstGeom>
        </p:spPr>
      </p:pic>
    </p:spTree>
    <p:extLst>
      <p:ext uri="{BB962C8B-B14F-4D97-AF65-F5344CB8AC3E}">
        <p14:creationId xmlns:p14="http://schemas.microsoft.com/office/powerpoint/2010/main" val="11562862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pic>
        <p:nvPicPr>
          <p:cNvPr id="14" name="Picture 13" descr="A close up of a mans face&#10;&#10;Description generated with high confidence">
            <a:extLst>
              <a:ext uri="{FF2B5EF4-FFF2-40B4-BE49-F238E27FC236}">
                <a16:creationId xmlns:a16="http://schemas.microsoft.com/office/drawing/2014/main" id="{20F986C4-0FB2-4AB3-8040-F5C62049B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008" y="1186722"/>
            <a:ext cx="2105408" cy="5436524"/>
          </a:xfrm>
          <a:prstGeom prst="rect">
            <a:avLst/>
          </a:prstGeom>
        </p:spPr>
      </p:pic>
    </p:spTree>
    <p:extLst>
      <p:ext uri="{BB962C8B-B14F-4D97-AF65-F5344CB8AC3E}">
        <p14:creationId xmlns:p14="http://schemas.microsoft.com/office/powerpoint/2010/main" val="40346322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Robert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16373" t="5020" r="18912" b="6283"/>
          <a:stretch/>
        </p:blipFill>
        <p:spPr>
          <a:xfrm>
            <a:off x="707337" y="1479665"/>
            <a:ext cx="1901887" cy="5140088"/>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Chief Development Officer (CDO)</a:t>
            </a:r>
          </a:p>
        </p:txBody>
      </p:sp>
    </p:spTree>
    <p:extLst>
      <p:ext uri="{BB962C8B-B14F-4D97-AF65-F5344CB8AC3E}">
        <p14:creationId xmlns:p14="http://schemas.microsoft.com/office/powerpoint/2010/main" val="40269257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Riccardo Viglianis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643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CaptainShmaser</a:t>
            </a:r>
            <a:endParaRPr lang="en-GB" sz="1400" dirty="0">
              <a:solidFill>
                <a:schemeClr val="bg1"/>
              </a:solidFill>
            </a:endParaRPr>
          </a:p>
        </p:txBody>
      </p:sp>
      <p:sp>
        <p:nvSpPr>
          <p:cNvPr id="18" name="TextBox 17"/>
          <p:cNvSpPr txBox="1"/>
          <p:nvPr/>
        </p:nvSpPr>
        <p:spPr>
          <a:xfrm>
            <a:off x="5915631" y="3575070"/>
            <a:ext cx="32308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rviglianisi</a:t>
            </a:r>
            <a:endParaRPr lang="en-GB" sz="1400" dirty="0">
              <a:solidFill>
                <a:schemeClr val="bg1"/>
              </a:solidFill>
            </a:endParaRPr>
          </a:p>
        </p:txBody>
      </p:sp>
      <p:sp>
        <p:nvSpPr>
          <p:cNvPr id="20" name="TextBox 19"/>
          <p:cNvSpPr txBox="1"/>
          <p:nvPr/>
        </p:nvSpPr>
        <p:spPr>
          <a:xfrm>
            <a:off x="949322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Riccardo Viglianisi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17763" t="8514" r="21081" b="4575"/>
          <a:stretch/>
        </p:blipFill>
        <p:spPr>
          <a:xfrm>
            <a:off x="733369" y="1446415"/>
            <a:ext cx="1859927" cy="5212081"/>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spTree>
    <p:extLst>
      <p:ext uri="{BB962C8B-B14F-4D97-AF65-F5344CB8AC3E}">
        <p14:creationId xmlns:p14="http://schemas.microsoft.com/office/powerpoint/2010/main" val="1800782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hris Gardn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HalbaradKenafin</a:t>
            </a:r>
            <a:endParaRPr lang="en-GB" sz="1400" dirty="0">
              <a:solidFill>
                <a:schemeClr val="bg1"/>
              </a:solidFill>
            </a:endParaRPr>
          </a:p>
        </p:txBody>
      </p:sp>
      <p:sp>
        <p:nvSpPr>
          <p:cNvPr id="18" name="TextBox 17"/>
          <p:cNvSpPr txBox="1"/>
          <p:nvPr/>
        </p:nvSpPr>
        <p:spPr>
          <a:xfrm>
            <a:off x="6101691" y="3575070"/>
            <a:ext cx="2746442" cy="307777"/>
          </a:xfrm>
          <a:prstGeom prst="rect">
            <a:avLst/>
          </a:prstGeom>
          <a:noFill/>
        </p:spPr>
        <p:txBody>
          <a:bodyPr wrap="square" rtlCol="0">
            <a:spAutoFit/>
          </a:bodyPr>
          <a:lstStyle/>
          <a:p>
            <a:r>
              <a:rPr lang="en-GB" sz="1400" dirty="0">
                <a:solidFill>
                  <a:schemeClr val="bg1"/>
                </a:solidFill>
              </a:rPr>
              <a:t>Chrislgardner@github.io</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Chris Gardner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757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871" y="1524050"/>
            <a:ext cx="1857356" cy="5104015"/>
          </a:xfrm>
          <a:prstGeom prst="rect">
            <a:avLst/>
          </a:prstGeom>
        </p:spPr>
      </p:pic>
      <p:sp>
        <p:nvSpPr>
          <p:cNvPr id="12" name="TextBox 1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Consultant</a:t>
            </a:r>
          </a:p>
          <a:p>
            <a:r>
              <a:rPr lang="en-GB" sz="2400" dirty="0">
                <a:solidFill>
                  <a:schemeClr val="bg1"/>
                </a:solidFill>
                <a:latin typeface="+mn-lt"/>
              </a:rPr>
              <a:t>Microsoft MVP</a:t>
            </a:r>
          </a:p>
          <a:p>
            <a:r>
              <a:rPr lang="en-GB" sz="2400" dirty="0">
                <a:solidFill>
                  <a:schemeClr val="bg1"/>
                </a:solidFill>
                <a:latin typeface="+mn-lt"/>
              </a:rPr>
              <a:t>(Cloud and </a:t>
            </a:r>
            <a:r>
              <a:rPr lang="en-GB" sz="2400" dirty="0" err="1">
                <a:solidFill>
                  <a:schemeClr val="bg1"/>
                </a:solidFill>
                <a:latin typeface="+mn-lt"/>
              </a:rPr>
              <a:t>Datacenter</a:t>
            </a:r>
            <a:r>
              <a:rPr lang="en-GB" sz="2400" dirty="0">
                <a:solidFill>
                  <a:schemeClr val="bg1"/>
                </a:solidFill>
                <a:latin typeface="+mn-lt"/>
              </a:rPr>
              <a:t> Management)</a:t>
            </a:r>
          </a:p>
        </p:txBody>
      </p:sp>
      <p:pic>
        <p:nvPicPr>
          <p:cNvPr id="14" name="Picture 13">
            <a:extLst>
              <a:ext uri="{FF2B5EF4-FFF2-40B4-BE49-F238E27FC236}">
                <a16:creationId xmlns:a16="http://schemas.microsoft.com/office/drawing/2014/main" id="{ACD03A12-5E02-4091-AB9E-63E21DF111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418916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8199"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9764991"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Consultancy Officer (COO)</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91B1BF3B-AEDD-404C-8EF1-C2799AFD7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905" y="1523620"/>
            <a:ext cx="2795925" cy="5097620"/>
          </a:xfrm>
          <a:prstGeom prst="rect">
            <a:avLst/>
          </a:prstGeom>
        </p:spPr>
      </p:pic>
    </p:spTree>
    <p:extLst>
      <p:ext uri="{BB962C8B-B14F-4D97-AF65-F5344CB8AC3E}">
        <p14:creationId xmlns:p14="http://schemas.microsoft.com/office/powerpoint/2010/main" val="17863981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4821"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blogs.blackmarble.co.uk/boss</a:t>
            </a:r>
          </a:p>
        </p:txBody>
      </p:sp>
      <p:sp>
        <p:nvSpPr>
          <p:cNvPr id="20" name="TextBox 19"/>
          <p:cNvSpPr txBox="1"/>
          <p:nvPr/>
        </p:nvSpPr>
        <p:spPr>
          <a:xfrm>
            <a:off x="9301613"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Executive Officer (CEO)</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474" t="1768" r="1168" b="1487"/>
          <a:stretch/>
        </p:blipFill>
        <p:spPr>
          <a:xfrm>
            <a:off x="233297" y="1795548"/>
            <a:ext cx="2993126" cy="481307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12179150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6151"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9432943"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Technology Officer (CTO)</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(Developer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3967" t="1331" r="1065" b="1159"/>
          <a:stretch/>
        </p:blipFill>
        <p:spPr>
          <a:xfrm>
            <a:off x="711094" y="1496291"/>
            <a:ext cx="1933254" cy="5137266"/>
          </a:xfrm>
          <a:prstGeom prst="rect">
            <a:avLst/>
          </a:prstGeom>
        </p:spPr>
      </p:pic>
    </p:spTree>
    <p:extLst>
      <p:ext uri="{BB962C8B-B14F-4D97-AF65-F5344CB8AC3E}">
        <p14:creationId xmlns:p14="http://schemas.microsoft.com/office/powerpoint/2010/main" val="26527960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James Man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9356886"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456" y="1521228"/>
            <a:ext cx="1933680" cy="5093683"/>
          </a:xfrm>
          <a:prstGeom prst="rect">
            <a:avLst/>
          </a:prstGeom>
        </p:spPr>
      </p:pic>
    </p:spTree>
    <p:extLst>
      <p:ext uri="{BB962C8B-B14F-4D97-AF65-F5344CB8AC3E}">
        <p14:creationId xmlns:p14="http://schemas.microsoft.com/office/powerpoint/2010/main" val="30912606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Ryan Yat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@RyanYates1990</a:t>
            </a:r>
          </a:p>
        </p:txBody>
      </p:sp>
      <p:sp>
        <p:nvSpPr>
          <p:cNvPr id="18" name="TextBox 17"/>
          <p:cNvSpPr txBox="1"/>
          <p:nvPr/>
        </p:nvSpPr>
        <p:spPr>
          <a:xfrm>
            <a:off x="6253043" y="3575070"/>
            <a:ext cx="3517313"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356886"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Ryan Yates</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(Cloud and </a:t>
            </a:r>
            <a:r>
              <a:rPr lang="en-GB" sz="2400" dirty="0" err="1">
                <a:solidFill>
                  <a:schemeClr val="bg1"/>
                </a:solidFill>
                <a:latin typeface="+mn-lt"/>
              </a:rPr>
              <a:t>Datacenter</a:t>
            </a:r>
            <a:r>
              <a:rPr lang="en-GB" sz="2400" dirty="0">
                <a:solidFill>
                  <a:schemeClr val="bg1"/>
                </a:solidFill>
                <a:latin typeface="+mn-lt"/>
              </a:rPr>
              <a:t> Management)</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8927"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close up of a mask&#10;&#10;Description generated with high confidence">
            <a:extLst>
              <a:ext uri="{FF2B5EF4-FFF2-40B4-BE49-F238E27FC236}">
                <a16:creationId xmlns:a16="http://schemas.microsoft.com/office/drawing/2014/main" id="{609A885A-F52D-46B7-9EEA-6A4296920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585" y="1571310"/>
            <a:ext cx="1733076" cy="5043602"/>
          </a:xfrm>
          <a:prstGeom prst="rect">
            <a:avLst/>
          </a:prstGeom>
        </p:spPr>
      </p:pic>
    </p:spTree>
    <p:extLst>
      <p:ext uri="{BB962C8B-B14F-4D97-AF65-F5344CB8AC3E}">
        <p14:creationId xmlns:p14="http://schemas.microsoft.com/office/powerpoint/2010/main" val="34575492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Outram</a:t>
            </a:r>
            <a:endParaRPr lang="en-GB" sz="3300" dirty="0"/>
          </a:p>
        </p:txBody>
      </p:sp>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Chief Executive Officer (CEO)</a:t>
            </a:r>
            <a:r>
              <a:rPr lang="en-US" sz="2400" baseline="0" dirty="0">
                <a:latin typeface="+mn-lt"/>
              </a:rPr>
              <a:t>,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161" y="1877624"/>
            <a:ext cx="1566941" cy="4750966"/>
          </a:xfrm>
          <a:prstGeom prst="rect">
            <a:avLst/>
          </a:prstGeom>
        </p:spPr>
      </p:pic>
      <p:pic>
        <p:nvPicPr>
          <p:cNvPr id="12" name="Picture 11">
            <a:extLst>
              <a:ext uri="{FF2B5EF4-FFF2-40B4-BE49-F238E27FC236}">
                <a16:creationId xmlns:a16="http://schemas.microsoft.com/office/drawing/2014/main" id="{9CC63E98-8B2C-4AD2-AB4C-DDCF8DE0E6E2}"/>
              </a:ext>
            </a:extLst>
          </p:cNvPr>
          <p:cNvPicPr>
            <a:picLocks noChangeAspect="1"/>
          </p:cNvPicPr>
          <p:nvPr/>
        </p:nvPicPr>
        <p:blipFill rotWithShape="1">
          <a:blip r:embed="rId3">
            <a:extLst>
              <a:ext uri="{28A0092B-C50C-407E-A947-70E740481C1C}">
                <a14:useLocalDpi xmlns:a14="http://schemas.microsoft.com/office/drawing/2010/main" val="0"/>
              </a:ext>
            </a:extLst>
          </a:blip>
          <a:srcRect l="474" t="1768" r="1168" b="1487"/>
          <a:stretch/>
        </p:blipFill>
        <p:spPr>
          <a:xfrm>
            <a:off x="468334" y="1961804"/>
            <a:ext cx="2884315" cy="4638098"/>
          </a:xfrm>
          <a:prstGeom prst="rect">
            <a:avLst/>
          </a:prstGeom>
        </p:spPr>
      </p:pic>
    </p:spTree>
    <p:extLst>
      <p:ext uri="{BB962C8B-B14F-4D97-AF65-F5344CB8AC3E}">
        <p14:creationId xmlns:p14="http://schemas.microsoft.com/office/powerpoint/2010/main" val="3376615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Chief Executive Officer (CEO)</a:t>
            </a:r>
            <a:r>
              <a:rPr lang="en-US" sz="2400" kern="1200" baseline="0" dirty="0">
                <a:solidFill>
                  <a:schemeClr val="bg1"/>
                </a:solidFill>
                <a:latin typeface="+mn-lt"/>
                <a:ea typeface="+mj-ea"/>
                <a:cs typeface="+mj-cs"/>
              </a:rPr>
              <a:t>, MVP and Microsoft Regional Director</a:t>
            </a:r>
            <a:endParaRPr lang="en-GB" sz="2400" kern="1200" dirty="0">
              <a:solidFill>
                <a:schemeClr val="bg1"/>
              </a:solidFill>
              <a:latin typeface="+mn-lt"/>
              <a:ea typeface="+mj-ea"/>
              <a:cs typeface="+mj-cs"/>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a:extLst>
              <a:ext uri="{FF2B5EF4-FFF2-40B4-BE49-F238E27FC236}">
                <a16:creationId xmlns:a16="http://schemas.microsoft.com/office/drawing/2014/main" id="{68B0D491-DC31-47F0-91FF-851D96F47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685" y="1961804"/>
            <a:ext cx="1674551" cy="4657948"/>
          </a:xfrm>
          <a:prstGeom prst="rect">
            <a:avLst/>
          </a:prstGeom>
        </p:spPr>
      </p:pic>
      <p:pic>
        <p:nvPicPr>
          <p:cNvPr id="9" name="Picture 8">
            <a:extLst>
              <a:ext uri="{FF2B5EF4-FFF2-40B4-BE49-F238E27FC236}">
                <a16:creationId xmlns:a16="http://schemas.microsoft.com/office/drawing/2014/main" id="{5116375F-4502-4AE7-96A5-500DCC9F9500}"/>
              </a:ext>
            </a:extLst>
          </p:cNvPr>
          <p:cNvPicPr>
            <a:picLocks noChangeAspect="1"/>
          </p:cNvPicPr>
          <p:nvPr/>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14824619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Chief Executive Officer (CEO)</a:t>
            </a:r>
            <a:r>
              <a:rPr lang="en-US" sz="2400" kern="1200" baseline="0" dirty="0">
                <a:solidFill>
                  <a:schemeClr val="bg1"/>
                </a:solidFill>
                <a:latin typeface="+mn-lt"/>
                <a:ea typeface="+mj-ea"/>
                <a:cs typeface="+mj-cs"/>
              </a:rPr>
              <a:t>, MVP and Microsoft Regional Director</a:t>
            </a:r>
            <a:endParaRPr lang="en-GB" sz="2400" kern="1200" dirty="0">
              <a:solidFill>
                <a:schemeClr val="bg1"/>
              </a:solidFill>
              <a:latin typeface="+mn-lt"/>
              <a:ea typeface="+mj-ea"/>
              <a:cs typeface="+mj-cs"/>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911" y="1937716"/>
            <a:ext cx="1722439" cy="4679714"/>
          </a:xfrm>
          <a:prstGeom prst="rect">
            <a:avLst/>
          </a:prstGeom>
        </p:spPr>
      </p:pic>
      <p:pic>
        <p:nvPicPr>
          <p:cNvPr id="9" name="Picture 8">
            <a:extLst>
              <a:ext uri="{FF2B5EF4-FFF2-40B4-BE49-F238E27FC236}">
                <a16:creationId xmlns:a16="http://schemas.microsoft.com/office/drawing/2014/main" id="{BEF88F63-3365-43D7-9333-BEF6262759B8}"/>
              </a:ext>
            </a:extLst>
          </p:cNvPr>
          <p:cNvPicPr>
            <a:picLocks noChangeAspect="1"/>
          </p:cNvPicPr>
          <p:nvPr/>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18335391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12547758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117928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ext uri="{D42A27DB-BD31-4B8C-83A1-F6EECF244321}">
                <p14:modId xmlns:p14="http://schemas.microsoft.com/office/powerpoint/2010/main" val="816925871"/>
              </p:ext>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ext uri="{D42A27DB-BD31-4B8C-83A1-F6EECF244321}">
                <p14:modId xmlns:p14="http://schemas.microsoft.com/office/powerpoint/2010/main" val="3138666979"/>
              </p:ext>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ext uri="{D42A27DB-BD31-4B8C-83A1-F6EECF244321}">
                <p14:modId xmlns:p14="http://schemas.microsoft.com/office/powerpoint/2010/main" val="1886337053"/>
              </p:ext>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ext uri="{D42A27DB-BD31-4B8C-83A1-F6EECF244321}">
                <p14:modId xmlns:p14="http://schemas.microsoft.com/office/powerpoint/2010/main" val="2849539251"/>
              </p:ext>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6051466"/>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6068625"/>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30449176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p:nvSpPr>
        <p:spPr bwMode="auto">
          <a:xfrm>
            <a:off x="8013497" y="490526"/>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498215"/>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490526"/>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877050716"/>
              </p:ext>
            </p:extLst>
          </p:nvPr>
        </p:nvGraphicFramePr>
        <p:xfrm>
          <a:off x="617479" y="1237441"/>
          <a:ext cx="3571699" cy="5130034"/>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0034">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2088091130"/>
              </p:ext>
            </p:extLst>
          </p:nvPr>
        </p:nvGraphicFramePr>
        <p:xfrm>
          <a:off x="4315347" y="1227593"/>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340715527"/>
              </p:ext>
            </p:extLst>
          </p:nvPr>
        </p:nvGraphicFramePr>
        <p:xfrm>
          <a:off x="8013497" y="1222664"/>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33857607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4AFBF93-3E55-46EC-85A9-5C53D47A43C4}"/>
              </a:ext>
            </a:extLst>
          </p:cNvPr>
          <p:cNvGrpSpPr/>
          <p:nvPr/>
        </p:nvGrpSpPr>
        <p:grpSpPr>
          <a:xfrm>
            <a:off x="5248978" y="958737"/>
            <a:ext cx="4618671" cy="4941232"/>
            <a:chOff x="5683023" y="958737"/>
            <a:chExt cx="4618671" cy="4941232"/>
          </a:xfrm>
        </p:grpSpPr>
        <p:pic>
          <p:nvPicPr>
            <p:cNvPr id="23" name="Picture 22">
              <a:extLst>
                <a:ext uri="{FF2B5EF4-FFF2-40B4-BE49-F238E27FC236}">
                  <a16:creationId xmlns:a16="http://schemas.microsoft.com/office/drawing/2014/main" id="{F9B0B87C-37B5-4C8E-BD7B-F1980177D6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8684" y="5121891"/>
              <a:ext cx="1276846" cy="778078"/>
            </a:xfrm>
            <a:prstGeom prst="rect">
              <a:avLst/>
            </a:prstGeom>
          </p:spPr>
        </p:pic>
        <p:grpSp>
          <p:nvGrpSpPr>
            <p:cNvPr id="8" name="Group 7"/>
            <p:cNvGrpSpPr/>
            <p:nvPr userDrawn="1"/>
          </p:nvGrpSpPr>
          <p:grpSpPr>
            <a:xfrm>
              <a:off x="5683023" y="958737"/>
              <a:ext cx="4618671" cy="4814337"/>
              <a:chOff x="2456134" y="1115733"/>
              <a:chExt cx="4618671" cy="4814337"/>
            </a:xfrm>
          </p:grpSpPr>
          <p:sp>
            <p:nvSpPr>
              <p:cNvPr id="9" name="Rectangle 8"/>
              <p:cNvSpPr/>
              <p:nvPr/>
            </p:nvSpPr>
            <p:spPr>
              <a:xfrm>
                <a:off x="2456134" y="4443656"/>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Chief Technology Officer (CTO)</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548641" y="1115733"/>
                <a:ext cx="2420849" cy="3298671"/>
                <a:chOff x="3548641" y="1105503"/>
                <a:chExt cx="2420849" cy="3298671"/>
              </a:xfrm>
            </p:grpSpPr>
            <p:sp>
              <p:nvSpPr>
                <p:cNvPr id="12" name="Rectangle 11"/>
                <p:cNvSpPr/>
                <p:nvPr/>
              </p:nvSpPr>
              <p:spPr>
                <a:xfrm>
                  <a:off x="3713997" y="3555605"/>
                  <a:ext cx="2102954"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Developer</a:t>
                  </a:r>
                </a:p>
                <a:p>
                  <a:pPr algn="ctr"/>
                  <a:r>
                    <a:rPr lang="en-GB" sz="2400" b="1" dirty="0">
                      <a:solidFill>
                        <a:srgbClr val="21B9EC"/>
                      </a:solidFill>
                      <a:latin typeface="Segoe" pitchFamily="34" charset="0"/>
                      <a:cs typeface="Segoe" pitchFamily="34" charset="0"/>
                    </a:rPr>
                    <a:t>Technologies</a:t>
                  </a:r>
                </a:p>
              </p:txBody>
            </p:sp>
            <p:pic>
              <p:nvPicPr>
                <p:cNvPr id="13" name="Picture 5" descr="C:\Users\Lauren\Documents\Black Marble\Artwork\Staff Members\Headshots\256px\richard_256.png"/>
                <p:cNvPicPr>
                  <a:picLocks noChangeAspect="1" noChangeArrowheads="1"/>
                </p:cNvPicPr>
                <p:nvPr/>
              </p:nvPicPr>
              <p:blipFill>
                <a:blip r:embed="rId3"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4" cstate="print"/>
              <a:stretch>
                <a:fillRect/>
              </a:stretch>
            </p:blipFill>
            <p:spPr bwMode="auto">
              <a:xfrm>
                <a:off x="3542142" y="5411793"/>
                <a:ext cx="1276847" cy="518277"/>
              </a:xfrm>
              <a:prstGeom prst="rect">
                <a:avLst/>
              </a:prstGeom>
              <a:noFill/>
            </p:spPr>
          </p:pic>
        </p:grpSp>
      </p:grpSp>
      <p:grpSp>
        <p:nvGrpSpPr>
          <p:cNvPr id="20" name="Group 19">
            <a:extLst>
              <a:ext uri="{FF2B5EF4-FFF2-40B4-BE49-F238E27FC236}">
                <a16:creationId xmlns:a16="http://schemas.microsoft.com/office/drawing/2014/main" id="{BCAC3471-D240-4963-B04A-DFE0F27445E9}"/>
              </a:ext>
            </a:extLst>
          </p:cNvPr>
          <p:cNvGrpSpPr/>
          <p:nvPr/>
        </p:nvGrpSpPr>
        <p:grpSpPr>
          <a:xfrm>
            <a:off x="2797594" y="958031"/>
            <a:ext cx="3636647" cy="5408972"/>
            <a:chOff x="3065786" y="958031"/>
            <a:chExt cx="3636647" cy="5408972"/>
          </a:xfrm>
        </p:grpSpPr>
        <p:pic>
          <p:nvPicPr>
            <p:cNvPr id="22" name="Picture 21">
              <a:extLst>
                <a:ext uri="{FF2B5EF4-FFF2-40B4-BE49-F238E27FC236}">
                  <a16:creationId xmlns:a16="http://schemas.microsoft.com/office/drawing/2014/main" id="{80F0D578-A6D4-44DB-9C91-DE5EC3E636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44801" y="5130438"/>
              <a:ext cx="1276846" cy="778078"/>
            </a:xfrm>
            <a:prstGeom prst="rect">
              <a:avLst/>
            </a:prstGeom>
          </p:spPr>
        </p:pic>
        <p:grpSp>
          <p:nvGrpSpPr>
            <p:cNvPr id="2" name="Group 1"/>
            <p:cNvGrpSpPr/>
            <p:nvPr userDrawn="1"/>
          </p:nvGrpSpPr>
          <p:grpSpPr>
            <a:xfrm>
              <a:off x="3065786" y="958031"/>
              <a:ext cx="3636647" cy="4815043"/>
              <a:chOff x="-236714" y="1115028"/>
              <a:chExt cx="3636647" cy="4815043"/>
            </a:xfrm>
          </p:grpSpPr>
          <p:pic>
            <p:nvPicPr>
              <p:cNvPr id="3" name="Picture 3" descr="C:\Users\Lauren\Documents\MVP_Logo_Kit\MVP Logo Kit\MVP_Horizontal_BlueOnly.png"/>
              <p:cNvPicPr>
                <a:picLocks noChangeAspect="1" noChangeArrowheads="1"/>
              </p:cNvPicPr>
              <p:nvPr/>
            </p:nvPicPr>
            <p:blipFill>
              <a:blip r:embed="rId4" cstate="print"/>
              <a:stretch>
                <a:fillRect/>
              </a:stretch>
            </p:blipFill>
            <p:spPr bwMode="auto">
              <a:xfrm>
                <a:off x="366230" y="5411794"/>
                <a:ext cx="1276847" cy="518277"/>
              </a:xfrm>
              <a:prstGeom prst="rect">
                <a:avLst/>
              </a:prstGeom>
              <a:noFill/>
            </p:spPr>
          </p:pic>
          <p:sp>
            <p:nvSpPr>
              <p:cNvPr id="4" name="Rectangle 3"/>
              <p:cNvSpPr/>
              <p:nvPr/>
            </p:nvSpPr>
            <p:spPr>
              <a:xfrm>
                <a:off x="-236714" y="4392845"/>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Chief Executive Officer (CEO)</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3299376"/>
                <a:chOff x="332046" y="1105503"/>
                <a:chExt cx="2364206" cy="3299376"/>
              </a:xfrm>
            </p:grpSpPr>
            <p:sp>
              <p:nvSpPr>
                <p:cNvPr id="6" name="Rectangle 5"/>
                <p:cNvSpPr/>
                <p:nvPr/>
              </p:nvSpPr>
              <p:spPr>
                <a:xfrm>
                  <a:off x="759753" y="3556310"/>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5" cstate="print"/>
                <a:srcRect/>
                <a:stretch>
                  <a:fillRect/>
                </a:stretch>
              </p:blipFill>
              <p:spPr bwMode="auto">
                <a:xfrm>
                  <a:off x="332046" y="1105503"/>
                  <a:ext cx="2364206" cy="2364207"/>
                </a:xfrm>
                <a:prstGeom prst="rect">
                  <a:avLst/>
                </a:prstGeom>
                <a:noFill/>
              </p:spPr>
            </p:pic>
          </p:grpSp>
        </p:grpSp>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900093" y="5854625"/>
              <a:ext cx="2089415" cy="512378"/>
            </a:xfrm>
            <a:prstGeom prst="rect">
              <a:avLst/>
            </a:prstGeom>
          </p:spPr>
        </p:pic>
      </p:grpSp>
      <p:grpSp>
        <p:nvGrpSpPr>
          <p:cNvPr id="15" name="Group 14"/>
          <p:cNvGrpSpPr/>
          <p:nvPr/>
        </p:nvGrpSpPr>
        <p:grpSpPr>
          <a:xfrm>
            <a:off x="-102355" y="1123566"/>
            <a:ext cx="3333492" cy="4649507"/>
            <a:chOff x="5159705" y="1266088"/>
            <a:chExt cx="3333492" cy="4649507"/>
          </a:xfrm>
        </p:grpSpPr>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t="-3296" b="-1"/>
            <a:stretch/>
          </p:blipFill>
          <p:spPr>
            <a:xfrm>
              <a:off x="5555011" y="1266088"/>
              <a:ext cx="2512633" cy="2293773"/>
            </a:xfrm>
            <a:prstGeom prst="rect">
              <a:avLst/>
            </a:prstGeom>
          </p:spPr>
        </p:pic>
        <p:sp>
          <p:nvSpPr>
            <p:cNvPr id="17" name="Rectangle 16"/>
            <p:cNvSpPr/>
            <p:nvPr/>
          </p:nvSpPr>
          <p:spPr>
            <a:xfrm>
              <a:off x="6016067" y="3565835"/>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387974"/>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Chief Consultancy Officer (CCO)</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4" cstate="print"/>
            <a:stretch>
              <a:fillRect/>
            </a:stretch>
          </p:blipFill>
          <p:spPr bwMode="auto">
            <a:xfrm>
              <a:off x="6179715" y="5397318"/>
              <a:ext cx="1276847" cy="518277"/>
            </a:xfrm>
            <a:prstGeom prst="rect">
              <a:avLst/>
            </a:prstGeom>
            <a:noFill/>
          </p:spPr>
        </p:pic>
      </p:grpSp>
      <p:grpSp>
        <p:nvGrpSpPr>
          <p:cNvPr id="24" name="Group 23">
            <a:extLst>
              <a:ext uri="{FF2B5EF4-FFF2-40B4-BE49-F238E27FC236}">
                <a16:creationId xmlns:a16="http://schemas.microsoft.com/office/drawing/2014/main" id="{87A20B84-14F6-4A43-9425-7BB3EF0BB1B7}"/>
              </a:ext>
            </a:extLst>
          </p:cNvPr>
          <p:cNvGrpSpPr/>
          <p:nvPr/>
        </p:nvGrpSpPr>
        <p:grpSpPr>
          <a:xfrm>
            <a:off x="8313256" y="958031"/>
            <a:ext cx="4618671" cy="4818850"/>
            <a:chOff x="302936" y="1121461"/>
            <a:chExt cx="4618671" cy="4818850"/>
          </a:xfrm>
        </p:grpSpPr>
        <p:grpSp>
          <p:nvGrpSpPr>
            <p:cNvPr id="25" name="Group 24">
              <a:extLst>
                <a:ext uri="{FF2B5EF4-FFF2-40B4-BE49-F238E27FC236}">
                  <a16:creationId xmlns:a16="http://schemas.microsoft.com/office/drawing/2014/main" id="{BDDE4C16-D2BF-40D6-A042-8256D5B69237}"/>
                </a:ext>
              </a:extLst>
            </p:cNvPr>
            <p:cNvGrpSpPr/>
            <p:nvPr/>
          </p:nvGrpSpPr>
          <p:grpSpPr>
            <a:xfrm>
              <a:off x="302936" y="3565835"/>
              <a:ext cx="4618671" cy="2374476"/>
              <a:chOff x="2456134" y="3565835"/>
              <a:chExt cx="4618671" cy="2374476"/>
            </a:xfrm>
          </p:grpSpPr>
          <p:sp>
            <p:nvSpPr>
              <p:cNvPr id="27" name="Rectangle 26">
                <a:extLst>
                  <a:ext uri="{FF2B5EF4-FFF2-40B4-BE49-F238E27FC236}">
                    <a16:creationId xmlns:a16="http://schemas.microsoft.com/office/drawing/2014/main" id="{0191B98D-923A-4645-8409-9B48FDDC6CF6}"/>
                  </a:ext>
                </a:extLst>
              </p:cNvPr>
              <p:cNvSpPr/>
              <p:nvPr/>
            </p:nvSpPr>
            <p:spPr>
              <a:xfrm>
                <a:off x="2456134" y="4448290"/>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Chief Information Officer (CIO)</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28" name="Rectangle 27">
                <a:extLst>
                  <a:ext uri="{FF2B5EF4-FFF2-40B4-BE49-F238E27FC236}">
                    <a16:creationId xmlns:a16="http://schemas.microsoft.com/office/drawing/2014/main" id="{7E8EC610-5402-4C80-A2D5-EA5AD18A6C69}"/>
                  </a:ext>
                </a:extLst>
              </p:cNvPr>
              <p:cNvSpPr/>
              <p:nvPr/>
            </p:nvSpPr>
            <p:spPr>
              <a:xfrm>
                <a:off x="3753337" y="3565835"/>
                <a:ext cx="202427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Apps</a:t>
                </a:r>
              </a:p>
              <a:p>
                <a:pPr algn="ctr"/>
                <a:r>
                  <a:rPr lang="en-GB" sz="2400" b="1" dirty="0">
                    <a:solidFill>
                      <a:srgbClr val="21B9EC"/>
                    </a:solidFill>
                    <a:latin typeface="Segoe" pitchFamily="34" charset="0"/>
                    <a:cs typeface="Segoe" pitchFamily="34" charset="0"/>
                  </a:rPr>
                  <a:t>and Services</a:t>
                </a:r>
              </a:p>
            </p:txBody>
          </p:sp>
          <p:pic>
            <p:nvPicPr>
              <p:cNvPr id="29" name="Picture 3" descr="C:\Users\Lauren\Documents\MVP_Logo_Kit\MVP Logo Kit\MVP_Horizontal_BlueOnly.png">
                <a:extLst>
                  <a:ext uri="{FF2B5EF4-FFF2-40B4-BE49-F238E27FC236}">
                    <a16:creationId xmlns:a16="http://schemas.microsoft.com/office/drawing/2014/main" id="{EE2674C4-F4AE-439A-BFBD-C5386B107546}"/>
                  </a:ext>
                </a:extLst>
              </p:cNvPr>
              <p:cNvPicPr>
                <a:picLocks noChangeAspect="1" noChangeArrowheads="1"/>
              </p:cNvPicPr>
              <p:nvPr/>
            </p:nvPicPr>
            <p:blipFill>
              <a:blip r:embed="rId4" cstate="print"/>
              <a:stretch>
                <a:fillRect/>
              </a:stretch>
            </p:blipFill>
            <p:spPr bwMode="auto">
              <a:xfrm>
                <a:off x="4127045" y="5422034"/>
                <a:ext cx="1276847" cy="518277"/>
              </a:xfrm>
              <a:prstGeom prst="rect">
                <a:avLst/>
              </a:prstGeom>
              <a:noFill/>
            </p:spPr>
          </p:pic>
        </p:grpSp>
        <p:pic>
          <p:nvPicPr>
            <p:cNvPr id="26" name="Picture 25">
              <a:extLst>
                <a:ext uri="{FF2B5EF4-FFF2-40B4-BE49-F238E27FC236}">
                  <a16:creationId xmlns:a16="http://schemas.microsoft.com/office/drawing/2014/main" id="{C842C0F3-98BC-4EF1-9205-A6A702C4DA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spTree>
    <p:extLst>
      <p:ext uri="{BB962C8B-B14F-4D97-AF65-F5344CB8AC3E}">
        <p14:creationId xmlns:p14="http://schemas.microsoft.com/office/powerpoint/2010/main" val="11624360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18C7FF5-B762-43AE-8BAE-E900EE45187C}"/>
              </a:ext>
            </a:extLst>
          </p:cNvPr>
          <p:cNvGrpSpPr/>
          <p:nvPr/>
        </p:nvGrpSpPr>
        <p:grpSpPr>
          <a:xfrm>
            <a:off x="3071896" y="910735"/>
            <a:ext cx="3333492" cy="4862337"/>
            <a:chOff x="348963" y="1106123"/>
            <a:chExt cx="3333492" cy="4862337"/>
          </a:xfrm>
        </p:grpSpPr>
        <p:sp>
          <p:nvSpPr>
            <p:cNvPr id="20" name="Rectangle 19">
              <a:extLst>
                <a:ext uri="{FF2B5EF4-FFF2-40B4-BE49-F238E27FC236}">
                  <a16:creationId xmlns:a16="http://schemas.microsoft.com/office/drawing/2014/main" id="{9BE94816-2084-4901-9E85-9AD9FE71578A}"/>
                </a:ext>
              </a:extLst>
            </p:cNvPr>
            <p:cNvSpPr/>
            <p:nvPr/>
          </p:nvSpPr>
          <p:spPr>
            <a:xfrm>
              <a:off x="1017551" y="3619623"/>
              <a:ext cx="1996323"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Artificial</a:t>
              </a:r>
            </a:p>
            <a:p>
              <a:pPr algn="ctr"/>
              <a:r>
                <a:rPr lang="en-GB" sz="2400" b="1" dirty="0">
                  <a:solidFill>
                    <a:srgbClr val="21B9EC"/>
                  </a:solidFill>
                  <a:latin typeface="Segoe" pitchFamily="34" charset="0"/>
                  <a:cs typeface="Segoe" pitchFamily="34" charset="0"/>
                </a:rPr>
                <a:t>Intelligence </a:t>
              </a:r>
            </a:p>
          </p:txBody>
        </p:sp>
        <p:sp>
          <p:nvSpPr>
            <p:cNvPr id="21" name="Rectangle 20">
              <a:extLst>
                <a:ext uri="{FF2B5EF4-FFF2-40B4-BE49-F238E27FC236}">
                  <a16:creationId xmlns:a16="http://schemas.microsoft.com/office/drawing/2014/main" id="{BCF555D7-A86E-456B-99B5-ABF5EB17B860}"/>
                </a:ext>
              </a:extLst>
            </p:cNvPr>
            <p:cNvSpPr/>
            <p:nvPr/>
          </p:nvSpPr>
          <p:spPr>
            <a:xfrm>
              <a:off x="348963" y="444084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22" name="Picture 3" descr="C:\Users\Lauren\Documents\MVP_Logo_Kit\MVP Logo Kit\MVP_Horizontal_BlueOnly.png">
              <a:extLst>
                <a:ext uri="{FF2B5EF4-FFF2-40B4-BE49-F238E27FC236}">
                  <a16:creationId xmlns:a16="http://schemas.microsoft.com/office/drawing/2014/main" id="{CDCF58A7-2DB7-418B-A3C4-370AE3E38494}"/>
                </a:ext>
              </a:extLst>
            </p:cNvPr>
            <p:cNvPicPr>
              <a:picLocks noChangeAspect="1" noChangeArrowheads="1"/>
            </p:cNvPicPr>
            <p:nvPr/>
          </p:nvPicPr>
          <p:blipFill>
            <a:blip r:embed="rId2" cstate="print"/>
            <a:stretch>
              <a:fillRect/>
            </a:stretch>
          </p:blipFill>
          <p:spPr bwMode="auto">
            <a:xfrm>
              <a:off x="1377286" y="5450183"/>
              <a:ext cx="1276847" cy="518277"/>
            </a:xfrm>
            <a:prstGeom prst="rect">
              <a:avLst/>
            </a:prstGeom>
            <a:noFill/>
          </p:spPr>
        </p:pic>
        <p:pic>
          <p:nvPicPr>
            <p:cNvPr id="23" name="Picture 22">
              <a:extLst>
                <a:ext uri="{FF2B5EF4-FFF2-40B4-BE49-F238E27FC236}">
                  <a16:creationId xmlns:a16="http://schemas.microsoft.com/office/drawing/2014/main" id="{A4BFA5AD-75D2-4312-8518-A7621F875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grpSp>
        <p:nvGrpSpPr>
          <p:cNvPr id="24" name="Group 23">
            <a:extLst>
              <a:ext uri="{FF2B5EF4-FFF2-40B4-BE49-F238E27FC236}">
                <a16:creationId xmlns:a16="http://schemas.microsoft.com/office/drawing/2014/main" id="{9B4106BD-B668-45E7-9E5A-12A0217DDF03}"/>
              </a:ext>
            </a:extLst>
          </p:cNvPr>
          <p:cNvGrpSpPr/>
          <p:nvPr/>
        </p:nvGrpSpPr>
        <p:grpSpPr>
          <a:xfrm>
            <a:off x="5573413" y="1116498"/>
            <a:ext cx="3636647" cy="4656574"/>
            <a:chOff x="8731294" y="1258098"/>
            <a:chExt cx="3636647" cy="4656574"/>
          </a:xfrm>
        </p:grpSpPr>
        <p:pic>
          <p:nvPicPr>
            <p:cNvPr id="25" name="Picture 24">
              <a:extLst>
                <a:ext uri="{FF2B5EF4-FFF2-40B4-BE49-F238E27FC236}">
                  <a16:creationId xmlns:a16="http://schemas.microsoft.com/office/drawing/2014/main" id="{31C20A96-78FB-4CDB-9CE8-350663D95A7B}"/>
                </a:ext>
              </a:extLst>
            </p:cNvPr>
            <p:cNvPicPr>
              <a:picLocks noChangeAspect="1"/>
            </p:cNvPicPr>
            <p:nvPr/>
          </p:nvPicPr>
          <p:blipFill rotWithShape="1">
            <a:blip r:embed="rId4">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26" name="Rectangle 25">
              <a:extLst>
                <a:ext uri="{FF2B5EF4-FFF2-40B4-BE49-F238E27FC236}">
                  <a16:creationId xmlns:a16="http://schemas.microsoft.com/office/drawing/2014/main" id="{56298A4C-2698-46FC-AFFE-9DBB4BD551BD}"/>
                </a:ext>
              </a:extLst>
            </p:cNvPr>
            <p:cNvSpPr/>
            <p:nvPr/>
          </p:nvSpPr>
          <p:spPr>
            <a:xfrm>
              <a:off x="9466596" y="3565835"/>
              <a:ext cx="216604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a:t>
              </a:r>
            </a:p>
            <a:p>
              <a:pPr algn="ctr"/>
              <a:r>
                <a:rPr lang="en-GB" sz="2400" b="1" dirty="0">
                  <a:solidFill>
                    <a:srgbClr val="21B9EC"/>
                  </a:solidFill>
                  <a:latin typeface="Segoe" pitchFamily="34" charset="0"/>
                  <a:cs typeface="Segoe" pitchFamily="34" charset="0"/>
                </a:rPr>
                <a:t>Development</a:t>
              </a:r>
              <a:endParaRPr lang="en-GB" sz="2800" b="1" dirty="0">
                <a:solidFill>
                  <a:srgbClr val="21B9EC"/>
                </a:solidFill>
                <a:latin typeface="Segoe" pitchFamily="34" charset="0"/>
                <a:cs typeface="Segoe" pitchFamily="34" charset="0"/>
              </a:endParaRPr>
            </a:p>
          </p:txBody>
        </p:sp>
        <p:sp>
          <p:nvSpPr>
            <p:cNvPr id="27" name="Rectangle 26">
              <a:extLst>
                <a:ext uri="{FF2B5EF4-FFF2-40B4-BE49-F238E27FC236}">
                  <a16:creationId xmlns:a16="http://schemas.microsoft.com/office/drawing/2014/main" id="{9F8A382F-FF42-4516-9330-3A5B942C00D5}"/>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28" name="Picture 3" descr="C:\Users\Lauren\Documents\MVP_Logo_Kit\MVP Logo Kit\MVP_Horizontal_BlueOnly.png">
              <a:extLst>
                <a:ext uri="{FF2B5EF4-FFF2-40B4-BE49-F238E27FC236}">
                  <a16:creationId xmlns:a16="http://schemas.microsoft.com/office/drawing/2014/main" id="{C3F285F1-5F9D-4F90-937C-265B54D87696}"/>
                </a:ext>
              </a:extLst>
            </p:cNvPr>
            <p:cNvPicPr>
              <a:picLocks noChangeAspect="1" noChangeArrowheads="1"/>
            </p:cNvPicPr>
            <p:nvPr/>
          </p:nvPicPr>
          <p:blipFill>
            <a:blip r:embed="rId2" cstate="print"/>
            <a:stretch>
              <a:fillRect/>
            </a:stretch>
          </p:blipFill>
          <p:spPr bwMode="auto">
            <a:xfrm>
              <a:off x="9911194" y="5396395"/>
              <a:ext cx="1276847" cy="518277"/>
            </a:xfrm>
            <a:prstGeom prst="rect">
              <a:avLst/>
            </a:prstGeom>
            <a:noFill/>
          </p:spPr>
        </p:pic>
      </p:grpSp>
      <p:grpSp>
        <p:nvGrpSpPr>
          <p:cNvPr id="2" name="Group 1">
            <a:extLst>
              <a:ext uri="{FF2B5EF4-FFF2-40B4-BE49-F238E27FC236}">
                <a16:creationId xmlns:a16="http://schemas.microsoft.com/office/drawing/2014/main" id="{6431225C-7CB0-495E-BCA8-E0C6093DC71F}"/>
              </a:ext>
            </a:extLst>
          </p:cNvPr>
          <p:cNvGrpSpPr/>
          <p:nvPr/>
        </p:nvGrpSpPr>
        <p:grpSpPr>
          <a:xfrm>
            <a:off x="8494581" y="1169250"/>
            <a:ext cx="3636647" cy="4607420"/>
            <a:chOff x="8494581" y="1169250"/>
            <a:chExt cx="3636647" cy="4607420"/>
          </a:xfrm>
        </p:grpSpPr>
        <p:pic>
          <p:nvPicPr>
            <p:cNvPr id="18" name="Picture 17" descr="A close up of a mask&#10;&#10;Description generated with high confidence">
              <a:extLst>
                <a:ext uri="{FF2B5EF4-FFF2-40B4-BE49-F238E27FC236}">
                  <a16:creationId xmlns:a16="http://schemas.microsoft.com/office/drawing/2014/main" id="{6161B841-5A94-459A-BCE6-83B38E28B5A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53933"/>
            <a:stretch/>
          </p:blipFill>
          <p:spPr>
            <a:xfrm>
              <a:off x="9541594" y="1169250"/>
              <a:ext cx="1682917" cy="2256207"/>
            </a:xfrm>
            <a:prstGeom prst="rect">
              <a:avLst/>
            </a:prstGeom>
          </p:spPr>
        </p:pic>
        <p:grpSp>
          <p:nvGrpSpPr>
            <p:cNvPr id="35" name="Group 34">
              <a:extLst>
                <a:ext uri="{FF2B5EF4-FFF2-40B4-BE49-F238E27FC236}">
                  <a16:creationId xmlns:a16="http://schemas.microsoft.com/office/drawing/2014/main" id="{99AA6340-19CE-4C06-92A3-CBA8E6303E5C}"/>
                </a:ext>
              </a:extLst>
            </p:cNvPr>
            <p:cNvGrpSpPr/>
            <p:nvPr userDrawn="1"/>
          </p:nvGrpSpPr>
          <p:grpSpPr>
            <a:xfrm>
              <a:off x="8494581" y="3427833"/>
              <a:ext cx="3636647" cy="2348837"/>
              <a:chOff x="8731294" y="3565835"/>
              <a:chExt cx="3636647" cy="2348837"/>
            </a:xfrm>
          </p:grpSpPr>
          <p:sp>
            <p:nvSpPr>
              <p:cNvPr id="36" name="Rectangle 35">
                <a:extLst>
                  <a:ext uri="{FF2B5EF4-FFF2-40B4-BE49-F238E27FC236}">
                    <a16:creationId xmlns:a16="http://schemas.microsoft.com/office/drawing/2014/main" id="{9C897DCC-DB5E-494A-B6BE-7EB9E3A28B40}"/>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Cloud &amp; </a:t>
                </a:r>
                <a:r>
                  <a:rPr lang="en-GB" sz="2400" b="1" dirty="0" err="1">
                    <a:solidFill>
                      <a:srgbClr val="21B9EC"/>
                    </a:solidFill>
                    <a:latin typeface="Segoe" pitchFamily="34" charset="0"/>
                    <a:cs typeface="Segoe" pitchFamily="34" charset="0"/>
                  </a:rPr>
                  <a:t>Datacenter</a:t>
                </a:r>
                <a:endParaRPr lang="en-GB" sz="2400" b="1" dirty="0">
                  <a:solidFill>
                    <a:srgbClr val="21B9EC"/>
                  </a:solidFill>
                  <a:latin typeface="Segoe" pitchFamily="34" charset="0"/>
                  <a:cs typeface="Segoe" pitchFamily="34" charset="0"/>
                </a:endParaRPr>
              </a:p>
              <a:p>
                <a:pPr algn="ctr"/>
                <a:r>
                  <a:rPr lang="en-GB" sz="2400" b="1" dirty="0">
                    <a:solidFill>
                      <a:srgbClr val="21B9EC"/>
                    </a:solidFill>
                    <a:latin typeface="Segoe" pitchFamily="34" charset="0"/>
                    <a:cs typeface="Segoe" pitchFamily="34" charset="0"/>
                  </a:rPr>
                  <a:t>Management</a:t>
                </a:r>
                <a:endParaRPr lang="en-GB" sz="2800" b="1" dirty="0">
                  <a:solidFill>
                    <a:srgbClr val="21B9EC"/>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0ED6C3B5-9461-4EF3-B7A4-7F911E3E4194}"/>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Ryan Yates</a:t>
                </a:r>
              </a:p>
              <a:p>
                <a:pPr algn="ctr"/>
                <a:r>
                  <a:rPr lang="en-GB" sz="1600" dirty="0"/>
                  <a:t>Consultant</a:t>
                </a:r>
              </a:p>
              <a:p>
                <a:pPr algn="ctr"/>
                <a:endParaRPr lang="en-GB" sz="333" dirty="0"/>
              </a:p>
              <a:p>
                <a:pPr algn="ctr"/>
                <a:r>
                  <a:rPr lang="en-GB" sz="1600" dirty="0"/>
                  <a:t>MBCS</a:t>
                </a:r>
                <a:endParaRPr lang="en-GB" sz="1600" dirty="0">
                  <a:latin typeface="Segoe" pitchFamily="34" charset="0"/>
                  <a:cs typeface="Segoe" pitchFamily="34" charset="0"/>
                </a:endParaRPr>
              </a:p>
            </p:txBody>
          </p:sp>
          <p:pic>
            <p:nvPicPr>
              <p:cNvPr id="38" name="Picture 3" descr="C:\Users\Lauren\Documents\MVP_Logo_Kit\MVP Logo Kit\MVP_Horizontal_BlueOnly.png">
                <a:extLst>
                  <a:ext uri="{FF2B5EF4-FFF2-40B4-BE49-F238E27FC236}">
                    <a16:creationId xmlns:a16="http://schemas.microsoft.com/office/drawing/2014/main" id="{C30572F7-D61D-464E-8806-CADF456AE5AD}"/>
                  </a:ext>
                </a:extLst>
              </p:cNvPr>
              <p:cNvPicPr>
                <a:picLocks noChangeAspect="1" noChangeArrowheads="1"/>
              </p:cNvPicPr>
              <p:nvPr/>
            </p:nvPicPr>
            <p:blipFill>
              <a:blip r:embed="rId2" cstate="print"/>
              <a:stretch>
                <a:fillRect/>
              </a:stretch>
            </p:blipFill>
            <p:spPr bwMode="auto">
              <a:xfrm>
                <a:off x="9911194" y="5396395"/>
                <a:ext cx="1276847" cy="518277"/>
              </a:xfrm>
              <a:prstGeom prst="rect">
                <a:avLst/>
              </a:prstGeom>
              <a:noFill/>
            </p:spPr>
          </p:pic>
        </p:grpSp>
      </p:grpSp>
      <p:grpSp>
        <p:nvGrpSpPr>
          <p:cNvPr id="3" name="Group 2">
            <a:extLst>
              <a:ext uri="{FF2B5EF4-FFF2-40B4-BE49-F238E27FC236}">
                <a16:creationId xmlns:a16="http://schemas.microsoft.com/office/drawing/2014/main" id="{4DDF7AF8-1D80-4D10-8A1B-85EB9AD69964}"/>
              </a:ext>
            </a:extLst>
          </p:cNvPr>
          <p:cNvGrpSpPr/>
          <p:nvPr/>
        </p:nvGrpSpPr>
        <p:grpSpPr>
          <a:xfrm>
            <a:off x="81341" y="1116498"/>
            <a:ext cx="3636647" cy="4660172"/>
            <a:chOff x="-32789" y="1116498"/>
            <a:chExt cx="3636647" cy="4660172"/>
          </a:xfrm>
        </p:grpSpPr>
        <p:grpSp>
          <p:nvGrpSpPr>
            <p:cNvPr id="47" name="Group 46">
              <a:extLst>
                <a:ext uri="{FF2B5EF4-FFF2-40B4-BE49-F238E27FC236}">
                  <a16:creationId xmlns:a16="http://schemas.microsoft.com/office/drawing/2014/main" id="{2970659C-A8BD-4AB7-9C1E-097A46FFE589}"/>
                </a:ext>
              </a:extLst>
            </p:cNvPr>
            <p:cNvGrpSpPr/>
            <p:nvPr userDrawn="1"/>
          </p:nvGrpSpPr>
          <p:grpSpPr>
            <a:xfrm>
              <a:off x="-32789" y="3427833"/>
              <a:ext cx="3636647" cy="2348837"/>
              <a:chOff x="8731294" y="3565835"/>
              <a:chExt cx="3636647" cy="2348837"/>
            </a:xfrm>
          </p:grpSpPr>
          <p:sp>
            <p:nvSpPr>
              <p:cNvPr id="48" name="Rectangle 47">
                <a:extLst>
                  <a:ext uri="{FF2B5EF4-FFF2-40B4-BE49-F238E27FC236}">
                    <a16:creationId xmlns:a16="http://schemas.microsoft.com/office/drawing/2014/main" id="{15BC3D8A-4485-4045-A035-63C0A96206AE}"/>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Cloud &amp; </a:t>
                </a:r>
                <a:r>
                  <a:rPr lang="en-GB" sz="2400" b="1" dirty="0" err="1">
                    <a:solidFill>
                      <a:srgbClr val="21B9EC"/>
                    </a:solidFill>
                    <a:latin typeface="Segoe" pitchFamily="34" charset="0"/>
                    <a:cs typeface="Segoe" pitchFamily="34" charset="0"/>
                  </a:rPr>
                  <a:t>Datacenter</a:t>
                </a:r>
                <a:endParaRPr lang="en-GB" sz="2400" b="1" dirty="0">
                  <a:solidFill>
                    <a:srgbClr val="21B9EC"/>
                  </a:solidFill>
                  <a:latin typeface="Segoe" pitchFamily="34" charset="0"/>
                  <a:cs typeface="Segoe" pitchFamily="34" charset="0"/>
                </a:endParaRPr>
              </a:p>
              <a:p>
                <a:pPr algn="ctr"/>
                <a:r>
                  <a:rPr lang="en-GB" sz="2400" b="1" dirty="0">
                    <a:solidFill>
                      <a:srgbClr val="21B9EC"/>
                    </a:solidFill>
                    <a:latin typeface="Segoe" pitchFamily="34" charset="0"/>
                    <a:cs typeface="Segoe" pitchFamily="34" charset="0"/>
                  </a:rPr>
                  <a:t>Management</a:t>
                </a:r>
                <a:endParaRPr lang="en-GB" sz="2800" b="1" dirty="0">
                  <a:solidFill>
                    <a:srgbClr val="21B9EC"/>
                  </a:solidFill>
                  <a:latin typeface="Segoe" pitchFamily="34" charset="0"/>
                  <a:cs typeface="Segoe" pitchFamily="34" charset="0"/>
                </a:endParaRPr>
              </a:p>
            </p:txBody>
          </p:sp>
          <p:sp>
            <p:nvSpPr>
              <p:cNvPr id="49" name="Rectangle 48">
                <a:extLst>
                  <a:ext uri="{FF2B5EF4-FFF2-40B4-BE49-F238E27FC236}">
                    <a16:creationId xmlns:a16="http://schemas.microsoft.com/office/drawing/2014/main" id="{683797C7-0DE5-44D5-A743-7CE332F31D20}"/>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Chris Gardner</a:t>
                </a:r>
              </a:p>
              <a:p>
                <a:pPr algn="ctr"/>
                <a:r>
                  <a:rPr lang="en-GB" sz="1600" dirty="0"/>
                  <a:t>Consultant</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50" name="Picture 3" descr="C:\Users\Lauren\Documents\MVP_Logo_Kit\MVP Logo Kit\MVP_Horizontal_BlueOnly.png">
                <a:extLst>
                  <a:ext uri="{FF2B5EF4-FFF2-40B4-BE49-F238E27FC236}">
                    <a16:creationId xmlns:a16="http://schemas.microsoft.com/office/drawing/2014/main" id="{5266D264-AEB6-4105-8FFD-E2E7B714CDA2}"/>
                  </a:ext>
                </a:extLst>
              </p:cNvPr>
              <p:cNvPicPr>
                <a:picLocks noChangeAspect="1" noChangeArrowheads="1"/>
              </p:cNvPicPr>
              <p:nvPr/>
            </p:nvPicPr>
            <p:blipFill>
              <a:blip r:embed="rId2" cstate="print"/>
              <a:stretch>
                <a:fillRect/>
              </a:stretch>
            </p:blipFill>
            <p:spPr bwMode="auto">
              <a:xfrm>
                <a:off x="9911194" y="5396395"/>
                <a:ext cx="1276847" cy="518277"/>
              </a:xfrm>
              <a:prstGeom prst="rect">
                <a:avLst/>
              </a:prstGeom>
              <a:noFill/>
            </p:spPr>
          </p:pic>
        </p:grpSp>
        <p:pic>
          <p:nvPicPr>
            <p:cNvPr id="52" name="Picture 51">
              <a:extLst>
                <a:ext uri="{FF2B5EF4-FFF2-40B4-BE49-F238E27FC236}">
                  <a16:creationId xmlns:a16="http://schemas.microsoft.com/office/drawing/2014/main" id="{556FC7D8-B79E-4BBF-A1C6-73BEA48C220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b="50292"/>
            <a:stretch/>
          </p:blipFill>
          <p:spPr>
            <a:xfrm>
              <a:off x="980670" y="1116498"/>
              <a:ext cx="1685056" cy="2301764"/>
            </a:xfrm>
            <a:prstGeom prst="rect">
              <a:avLst/>
            </a:prstGeom>
          </p:spPr>
        </p:pic>
      </p:grpSp>
    </p:spTree>
    <p:extLst>
      <p:ext uri="{BB962C8B-B14F-4D97-AF65-F5344CB8AC3E}">
        <p14:creationId xmlns:p14="http://schemas.microsoft.com/office/powerpoint/2010/main" val="21361845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6EDB5-E228-49BC-9E20-5A67FF16CCED}"/>
              </a:ext>
            </a:extLst>
          </p:cNvPr>
          <p:cNvPicPr>
            <a:picLocks noChangeAspect="1"/>
          </p:cNvPicPr>
          <p:nvPr/>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9" name="Picture 8">
            <a:extLst>
              <a:ext uri="{FF2B5EF4-FFF2-40B4-BE49-F238E27FC236}">
                <a16:creationId xmlns:a16="http://schemas.microsoft.com/office/drawing/2014/main" id="{BB92D325-F33C-40D5-854A-45DFC022F47E}"/>
              </a:ext>
            </a:extLst>
          </p:cNvPr>
          <p:cNvPicPr>
            <a:picLocks noChangeAspect="1"/>
          </p:cNvPicPr>
          <p:nvPr/>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10" name="Picture 9" descr="A picture containing indoor, sitting&#10;&#10;Description generated with high confidence">
            <a:extLst>
              <a:ext uri="{FF2B5EF4-FFF2-40B4-BE49-F238E27FC236}">
                <a16:creationId xmlns:a16="http://schemas.microsoft.com/office/drawing/2014/main" id="{DA8EE498-2113-4956-A84A-92B8FAFA16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092154"/>
            <a:ext cx="12191999" cy="4479775"/>
          </a:xfrm>
          <a:prstGeom prst="rect">
            <a:avLst/>
          </a:prstGeom>
        </p:spPr>
      </p:pic>
      <p:pic>
        <p:nvPicPr>
          <p:cNvPr id="11" name="Picture 10">
            <a:extLst>
              <a:ext uri="{FF2B5EF4-FFF2-40B4-BE49-F238E27FC236}">
                <a16:creationId xmlns:a16="http://schemas.microsoft.com/office/drawing/2014/main" id="{79C83D78-83E4-4CC9-9AF6-58D79132C246}"/>
              </a:ext>
            </a:extLst>
          </p:cNvPr>
          <p:cNvPicPr>
            <a:picLocks noChangeAspect="1"/>
          </p:cNvPicPr>
          <p:nvPr/>
        </p:nvPicPr>
        <p:blipFill rotWithShape="1">
          <a:blip r:embed="rId5">
            <a:extLst>
              <a:ext uri="{28A0092B-C50C-407E-A947-70E740481C1C}">
                <a14:useLocalDpi xmlns:a14="http://schemas.microsoft.com/office/drawing/2010/main" val="0"/>
              </a:ext>
            </a:extLst>
          </a:blip>
          <a:srcRect l="-1" r="19232" b="35783"/>
          <a:stretch/>
        </p:blipFill>
        <p:spPr>
          <a:xfrm>
            <a:off x="8092910" y="2181224"/>
            <a:ext cx="4099090" cy="4479775"/>
          </a:xfrm>
          <a:prstGeom prst="rect">
            <a:avLst/>
          </a:prstGeom>
        </p:spPr>
      </p:pic>
    </p:spTree>
    <p:extLst>
      <p:ext uri="{BB962C8B-B14F-4D97-AF65-F5344CB8AC3E}">
        <p14:creationId xmlns:p14="http://schemas.microsoft.com/office/powerpoint/2010/main" val="35724624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002FC07A-CF0D-43E4-84EC-8A89E0327C63}"/>
              </a:ext>
            </a:extLst>
          </p:cNvPr>
          <p:cNvGraphicFramePr>
            <a:graphicFrameLocks noGrp="1"/>
          </p:cNvGraphicFramePr>
          <p:nvPr>
            <p:extLst>
              <p:ext uri="{D42A27DB-BD31-4B8C-83A1-F6EECF244321}">
                <p14:modId xmlns:p14="http://schemas.microsoft.com/office/powerpoint/2010/main" val="2219545190"/>
              </p:ext>
            </p:extLst>
          </p:nvPr>
        </p:nvGraphicFramePr>
        <p:xfrm>
          <a:off x="8138628" y="4362450"/>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94B8716F-E59E-4C5B-B341-DA7D39F042A4}"/>
              </a:ext>
            </a:extLst>
          </p:cNvPr>
          <p:cNvGraphicFramePr>
            <a:graphicFrameLocks noGrp="1"/>
          </p:cNvGraphicFramePr>
          <p:nvPr>
            <p:extLst>
              <p:ext uri="{D42A27DB-BD31-4B8C-83A1-F6EECF244321}">
                <p14:modId xmlns:p14="http://schemas.microsoft.com/office/powerpoint/2010/main" val="3054643790"/>
              </p:ext>
            </p:extLst>
          </p:nvPr>
        </p:nvGraphicFramePr>
        <p:xfrm>
          <a:off x="94150" y="4355492"/>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43AF2BE0-E9C2-4038-8F27-91EE1AA77B73}"/>
              </a:ext>
            </a:extLst>
          </p:cNvPr>
          <p:cNvSpPr/>
          <p:nvPr/>
        </p:nvSpPr>
        <p:spPr bwMode="auto">
          <a:xfrm>
            <a:off x="8145769" y="3951799"/>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763F3299-23B5-418A-9986-9C6F3DFF3FA7}"/>
              </a:ext>
            </a:extLst>
          </p:cNvPr>
          <p:cNvGraphicFramePr>
            <a:graphicFrameLocks noGrp="1"/>
          </p:cNvGraphicFramePr>
          <p:nvPr>
            <p:extLst>
              <p:ext uri="{D42A27DB-BD31-4B8C-83A1-F6EECF244321}">
                <p14:modId xmlns:p14="http://schemas.microsoft.com/office/powerpoint/2010/main" val="2217241639"/>
              </p:ext>
            </p:extLst>
          </p:nvPr>
        </p:nvGraphicFramePr>
        <p:xfrm>
          <a:off x="74162" y="789362"/>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2148820A-C1A2-4FE1-AC87-862B6F79A7B3}"/>
              </a:ext>
            </a:extLst>
          </p:cNvPr>
          <p:cNvSpPr/>
          <p:nvPr/>
        </p:nvSpPr>
        <p:spPr bwMode="auto">
          <a:xfrm>
            <a:off x="74162" y="400838"/>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FFE620CA-8E1F-4818-B15D-8A404250EE04}"/>
              </a:ext>
            </a:extLst>
          </p:cNvPr>
          <p:cNvGraphicFramePr>
            <a:graphicFrameLocks noGrp="1"/>
          </p:cNvGraphicFramePr>
          <p:nvPr>
            <p:extLst>
              <p:ext uri="{D42A27DB-BD31-4B8C-83A1-F6EECF244321}">
                <p14:modId xmlns:p14="http://schemas.microsoft.com/office/powerpoint/2010/main" val="1099603859"/>
              </p:ext>
            </p:extLst>
          </p:nvPr>
        </p:nvGraphicFramePr>
        <p:xfrm>
          <a:off x="8154402" y="772814"/>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496F3369-C351-4432-982A-14794CCE21BD}"/>
              </a:ext>
            </a:extLst>
          </p:cNvPr>
          <p:cNvGraphicFramePr>
            <a:graphicFrameLocks noGrp="1"/>
          </p:cNvGraphicFramePr>
          <p:nvPr>
            <p:extLst>
              <p:ext uri="{D42A27DB-BD31-4B8C-83A1-F6EECF244321}">
                <p14:modId xmlns:p14="http://schemas.microsoft.com/office/powerpoint/2010/main" val="1864889112"/>
              </p:ext>
            </p:extLst>
          </p:nvPr>
        </p:nvGraphicFramePr>
        <p:xfrm>
          <a:off x="4108363" y="4002827"/>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869071B9-A306-433B-9BEC-2B3823CAF36C}"/>
              </a:ext>
            </a:extLst>
          </p:cNvPr>
          <p:cNvSpPr/>
          <p:nvPr/>
        </p:nvSpPr>
        <p:spPr bwMode="auto">
          <a:xfrm>
            <a:off x="4119285" y="400512"/>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B03B0878-4F00-4B17-A492-FF5042374E6C}"/>
              </a:ext>
            </a:extLst>
          </p:cNvPr>
          <p:cNvSpPr/>
          <p:nvPr/>
        </p:nvSpPr>
        <p:spPr bwMode="auto">
          <a:xfrm>
            <a:off x="8141150" y="400512"/>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877BF24-60D4-4C45-A8F1-3F69CD458982}"/>
              </a:ext>
            </a:extLst>
          </p:cNvPr>
          <p:cNvGraphicFramePr>
            <a:graphicFrameLocks noGrp="1"/>
          </p:cNvGraphicFramePr>
          <p:nvPr>
            <p:extLst>
              <p:ext uri="{D42A27DB-BD31-4B8C-83A1-F6EECF244321}">
                <p14:modId xmlns:p14="http://schemas.microsoft.com/office/powerpoint/2010/main" val="95787987"/>
              </p:ext>
            </p:extLst>
          </p:nvPr>
        </p:nvGraphicFramePr>
        <p:xfrm>
          <a:off x="4116552" y="799592"/>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1EFB995D-AC8A-4013-A237-D9D889BC944A}"/>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0132" y="4098022"/>
            <a:ext cx="963168" cy="1058953"/>
          </a:xfrm>
          <a:prstGeom prst="rect">
            <a:avLst/>
          </a:prstGeom>
        </p:spPr>
      </p:pic>
      <p:pic>
        <p:nvPicPr>
          <p:cNvPr id="67" name="Picture 66">
            <a:extLst>
              <a:ext uri="{FF2B5EF4-FFF2-40B4-BE49-F238E27FC236}">
                <a16:creationId xmlns:a16="http://schemas.microsoft.com/office/drawing/2014/main" id="{D81B088E-D49E-44DA-AF86-44BE798859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6855" y="3304532"/>
            <a:ext cx="1791324" cy="447831"/>
          </a:xfrm>
          <a:prstGeom prst="rect">
            <a:avLst/>
          </a:prstGeom>
        </p:spPr>
      </p:pic>
      <p:pic>
        <p:nvPicPr>
          <p:cNvPr id="68" name="Picture 67">
            <a:extLst>
              <a:ext uri="{FF2B5EF4-FFF2-40B4-BE49-F238E27FC236}">
                <a16:creationId xmlns:a16="http://schemas.microsoft.com/office/drawing/2014/main" id="{7E83C607-CC31-4C33-B700-44BCDC05A2C8}"/>
              </a:ext>
            </a:extLst>
          </p:cNvPr>
          <p:cNvPicPr>
            <a:picLocks noChangeAspect="1"/>
          </p:cNvPicPr>
          <p:nvPr/>
        </p:nvPicPr>
        <p:blipFill rotWithShape="1">
          <a:blip r:embed="rId5">
            <a:extLst>
              <a:ext uri="{28A0092B-C50C-407E-A947-70E740481C1C}">
                <a14:useLocalDpi xmlns:a14="http://schemas.microsoft.com/office/drawing/2010/main" val="0"/>
              </a:ext>
            </a:extLst>
          </a:blip>
          <a:srcRect t="32976" b="32124"/>
          <a:stretch/>
        </p:blipFill>
        <p:spPr>
          <a:xfrm>
            <a:off x="5606566" y="5925158"/>
            <a:ext cx="2328983" cy="406406"/>
          </a:xfrm>
          <a:prstGeom prst="rect">
            <a:avLst/>
          </a:prstGeom>
        </p:spPr>
      </p:pic>
      <p:pic>
        <p:nvPicPr>
          <p:cNvPr id="69" name="Picture 68">
            <a:extLst>
              <a:ext uri="{FF2B5EF4-FFF2-40B4-BE49-F238E27FC236}">
                <a16:creationId xmlns:a16="http://schemas.microsoft.com/office/drawing/2014/main" id="{F1B41474-EF40-4F45-9A43-751FC97708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252" y="924817"/>
            <a:ext cx="1975047" cy="487023"/>
          </a:xfrm>
          <a:prstGeom prst="rect">
            <a:avLst/>
          </a:prstGeom>
        </p:spPr>
      </p:pic>
      <p:pic>
        <p:nvPicPr>
          <p:cNvPr id="70" name="Picture 69">
            <a:extLst>
              <a:ext uri="{FF2B5EF4-FFF2-40B4-BE49-F238E27FC236}">
                <a16:creationId xmlns:a16="http://schemas.microsoft.com/office/drawing/2014/main" id="{5B0B4E1B-3660-4C19-A8D5-594D346F78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0102" y="4446624"/>
            <a:ext cx="1461035" cy="277412"/>
          </a:xfrm>
          <a:prstGeom prst="rect">
            <a:avLst/>
          </a:prstGeom>
        </p:spPr>
      </p:pic>
      <p:pic>
        <p:nvPicPr>
          <p:cNvPr id="71" name="Picture 70">
            <a:extLst>
              <a:ext uri="{FF2B5EF4-FFF2-40B4-BE49-F238E27FC236}">
                <a16:creationId xmlns:a16="http://schemas.microsoft.com/office/drawing/2014/main" id="{EBEFAC5C-F396-4A1C-AA67-8224861EFEF8}"/>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19076" y="4845376"/>
            <a:ext cx="1420013" cy="412042"/>
          </a:xfrm>
          <a:prstGeom prst="rect">
            <a:avLst/>
          </a:prstGeom>
        </p:spPr>
      </p:pic>
      <p:pic>
        <p:nvPicPr>
          <p:cNvPr id="72" name="Picture 71">
            <a:extLst>
              <a:ext uri="{FF2B5EF4-FFF2-40B4-BE49-F238E27FC236}">
                <a16:creationId xmlns:a16="http://schemas.microsoft.com/office/drawing/2014/main" id="{0C89E580-073C-48AF-9DB3-D7832D8CD2C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20203"/>
          <a:stretch/>
        </p:blipFill>
        <p:spPr>
          <a:xfrm>
            <a:off x="5196214" y="4078135"/>
            <a:ext cx="904111" cy="1106662"/>
          </a:xfrm>
          <a:prstGeom prst="rect">
            <a:avLst/>
          </a:prstGeom>
        </p:spPr>
      </p:pic>
      <p:pic>
        <p:nvPicPr>
          <p:cNvPr id="73" name="Picture 72">
            <a:extLst>
              <a:ext uri="{FF2B5EF4-FFF2-40B4-BE49-F238E27FC236}">
                <a16:creationId xmlns:a16="http://schemas.microsoft.com/office/drawing/2014/main" id="{32EA5230-D9B2-4D5F-93A4-0FE45F5A4D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76643" y="4024899"/>
            <a:ext cx="1194443" cy="1194443"/>
          </a:xfrm>
          <a:prstGeom prst="rect">
            <a:avLst/>
          </a:prstGeom>
        </p:spPr>
      </p:pic>
      <p:pic>
        <p:nvPicPr>
          <p:cNvPr id="74" name="Picture 73">
            <a:extLst>
              <a:ext uri="{FF2B5EF4-FFF2-40B4-BE49-F238E27FC236}">
                <a16:creationId xmlns:a16="http://schemas.microsoft.com/office/drawing/2014/main" id="{23319D6B-B3E1-46F9-BF23-1C1411D0AF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3046" r="12387"/>
          <a:stretch/>
        </p:blipFill>
        <p:spPr>
          <a:xfrm>
            <a:off x="6964524" y="1599646"/>
            <a:ext cx="950091" cy="1274142"/>
          </a:xfrm>
          <a:prstGeom prst="rect">
            <a:avLst/>
          </a:prstGeom>
        </p:spPr>
      </p:pic>
      <p:pic>
        <p:nvPicPr>
          <p:cNvPr id="75" name="Picture 74">
            <a:extLst>
              <a:ext uri="{FF2B5EF4-FFF2-40B4-BE49-F238E27FC236}">
                <a16:creationId xmlns:a16="http://schemas.microsoft.com/office/drawing/2014/main" id="{9D140644-54DA-4009-9A13-E815796A898A}"/>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08856" y="4066073"/>
            <a:ext cx="1143744" cy="1143744"/>
          </a:xfrm>
          <a:prstGeom prst="rect">
            <a:avLst/>
          </a:prstGeom>
        </p:spPr>
      </p:pic>
      <p:pic>
        <p:nvPicPr>
          <p:cNvPr id="76" name="Picture 75">
            <a:extLst>
              <a:ext uri="{FF2B5EF4-FFF2-40B4-BE49-F238E27FC236}">
                <a16:creationId xmlns:a16="http://schemas.microsoft.com/office/drawing/2014/main" id="{24ED2041-3397-4885-82EB-512E44C6C96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8838" t="6638" r="7290" b="6633"/>
          <a:stretch/>
        </p:blipFill>
        <p:spPr>
          <a:xfrm>
            <a:off x="198698" y="5626101"/>
            <a:ext cx="1025662" cy="705464"/>
          </a:xfrm>
          <a:prstGeom prst="rect">
            <a:avLst/>
          </a:prstGeom>
        </p:spPr>
      </p:pic>
      <p:pic>
        <p:nvPicPr>
          <p:cNvPr id="77" name="Graphic 76">
            <a:extLst>
              <a:ext uri="{FF2B5EF4-FFF2-40B4-BE49-F238E27FC236}">
                <a16:creationId xmlns:a16="http://schemas.microsoft.com/office/drawing/2014/main" id="{FA7F01BD-09A7-4B55-B3CF-26CAD6580EE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70880" y="2271324"/>
            <a:ext cx="1846172" cy="550160"/>
          </a:xfrm>
          <a:prstGeom prst="rect">
            <a:avLst/>
          </a:prstGeom>
        </p:spPr>
      </p:pic>
      <p:pic>
        <p:nvPicPr>
          <p:cNvPr id="78" name="Picture 77">
            <a:extLst>
              <a:ext uri="{FF2B5EF4-FFF2-40B4-BE49-F238E27FC236}">
                <a16:creationId xmlns:a16="http://schemas.microsoft.com/office/drawing/2014/main" id="{E1D5C0FF-0754-4171-9ACC-C369BA8509AF}"/>
              </a:ext>
            </a:extLst>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37740" y="5100148"/>
            <a:ext cx="1658207" cy="850227"/>
          </a:xfrm>
          <a:prstGeom prst="rect">
            <a:avLst/>
          </a:prstGeom>
        </p:spPr>
      </p:pic>
      <p:pic>
        <p:nvPicPr>
          <p:cNvPr id="79" name="Picture 78">
            <a:extLst>
              <a:ext uri="{FF2B5EF4-FFF2-40B4-BE49-F238E27FC236}">
                <a16:creationId xmlns:a16="http://schemas.microsoft.com/office/drawing/2014/main" id="{FD1D20DB-017A-49E7-8B00-C5975671BD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71960" y="974850"/>
            <a:ext cx="1946728" cy="457481"/>
          </a:xfrm>
          <a:prstGeom prst="rect">
            <a:avLst/>
          </a:prstGeom>
        </p:spPr>
      </p:pic>
      <p:pic>
        <p:nvPicPr>
          <p:cNvPr id="80" name="Picture 79">
            <a:extLst>
              <a:ext uri="{FF2B5EF4-FFF2-40B4-BE49-F238E27FC236}">
                <a16:creationId xmlns:a16="http://schemas.microsoft.com/office/drawing/2014/main" id="{D2D56404-CFBB-410A-A4B2-A01142DB7BC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66846" y="4956417"/>
            <a:ext cx="1546993" cy="320228"/>
          </a:xfrm>
          <a:prstGeom prst="rect">
            <a:avLst/>
          </a:prstGeom>
        </p:spPr>
      </p:pic>
      <p:pic>
        <p:nvPicPr>
          <p:cNvPr id="81" name="Picture 80">
            <a:extLst>
              <a:ext uri="{FF2B5EF4-FFF2-40B4-BE49-F238E27FC236}">
                <a16:creationId xmlns:a16="http://schemas.microsoft.com/office/drawing/2014/main" id="{9953FD3B-878B-4D8C-865C-D34281EA2E7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72883" y="5896129"/>
            <a:ext cx="2339894" cy="437506"/>
          </a:xfrm>
          <a:prstGeom prst="rect">
            <a:avLst/>
          </a:prstGeom>
        </p:spPr>
      </p:pic>
      <p:pic>
        <p:nvPicPr>
          <p:cNvPr id="82" name="Picture 81">
            <a:extLst>
              <a:ext uri="{FF2B5EF4-FFF2-40B4-BE49-F238E27FC236}">
                <a16:creationId xmlns:a16="http://schemas.microsoft.com/office/drawing/2014/main" id="{BB44E7F9-9742-452D-9993-EFF3AB67CFD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29309" y="2043726"/>
            <a:ext cx="1457942" cy="313458"/>
          </a:xfrm>
          <a:prstGeom prst="rect">
            <a:avLst/>
          </a:prstGeom>
        </p:spPr>
      </p:pic>
      <p:pic>
        <p:nvPicPr>
          <p:cNvPr id="83" name="Picture 82">
            <a:extLst>
              <a:ext uri="{FF2B5EF4-FFF2-40B4-BE49-F238E27FC236}">
                <a16:creationId xmlns:a16="http://schemas.microsoft.com/office/drawing/2014/main" id="{C7C17ACD-1CB9-4BB5-8CCF-31077F750AF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46986" y="907626"/>
            <a:ext cx="1477153" cy="617154"/>
          </a:xfrm>
          <a:prstGeom prst="rect">
            <a:avLst/>
          </a:prstGeom>
        </p:spPr>
      </p:pic>
      <p:pic>
        <p:nvPicPr>
          <p:cNvPr id="84" name="Picture 83">
            <a:extLst>
              <a:ext uri="{FF2B5EF4-FFF2-40B4-BE49-F238E27FC236}">
                <a16:creationId xmlns:a16="http://schemas.microsoft.com/office/drawing/2014/main" id="{DF9A1942-D01E-4FA4-9B0A-F3D401685EB3}"/>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3285" t="20629" r="3229" b="9036"/>
          <a:stretch/>
        </p:blipFill>
        <p:spPr>
          <a:xfrm>
            <a:off x="4238523" y="2952100"/>
            <a:ext cx="3685891" cy="481171"/>
          </a:xfrm>
          <a:prstGeom prst="rect">
            <a:avLst/>
          </a:prstGeom>
        </p:spPr>
      </p:pic>
      <p:pic>
        <p:nvPicPr>
          <p:cNvPr id="85" name="Picture 84">
            <a:extLst>
              <a:ext uri="{FF2B5EF4-FFF2-40B4-BE49-F238E27FC236}">
                <a16:creationId xmlns:a16="http://schemas.microsoft.com/office/drawing/2014/main" id="{C1B73B03-48CA-44F4-AE92-9E66B0300F88}"/>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3156" y="919459"/>
            <a:ext cx="1812280" cy="504361"/>
          </a:xfrm>
          <a:prstGeom prst="rect">
            <a:avLst/>
          </a:prstGeom>
        </p:spPr>
      </p:pic>
      <p:pic>
        <p:nvPicPr>
          <p:cNvPr id="86" name="Picture 85">
            <a:extLst>
              <a:ext uri="{FF2B5EF4-FFF2-40B4-BE49-F238E27FC236}">
                <a16:creationId xmlns:a16="http://schemas.microsoft.com/office/drawing/2014/main" id="{2D8296AF-7654-4415-ACE4-FC374BF97017}"/>
              </a:ext>
            </a:extLst>
          </p:cNvPr>
          <p:cNvPicPr>
            <a:picLocks noChangeAspect="1"/>
          </p:cNvPicPr>
          <p:nvPr/>
        </p:nvPicPr>
        <p:blipFill rotWithShape="1">
          <a:blip r:embed="rId27">
            <a:extLst>
              <a:ext uri="{28A0092B-C50C-407E-A947-70E740481C1C}">
                <a14:useLocalDpi xmlns:a14="http://schemas.microsoft.com/office/drawing/2010/main" val="0"/>
              </a:ext>
            </a:extLst>
          </a:blip>
          <a:srcRect l="2847" t="8058" r="4792" b="5750"/>
          <a:stretch/>
        </p:blipFill>
        <p:spPr>
          <a:xfrm>
            <a:off x="8270880" y="1555678"/>
            <a:ext cx="2096094" cy="611284"/>
          </a:xfrm>
          <a:prstGeom prst="rect">
            <a:avLst/>
          </a:prstGeom>
        </p:spPr>
      </p:pic>
      <p:pic>
        <p:nvPicPr>
          <p:cNvPr id="87" name="Picture 86">
            <a:extLst>
              <a:ext uri="{FF2B5EF4-FFF2-40B4-BE49-F238E27FC236}">
                <a16:creationId xmlns:a16="http://schemas.microsoft.com/office/drawing/2014/main" id="{E9CA95A8-1033-4D1F-8BB2-B69378A5FB48}"/>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r="34899"/>
          <a:stretch/>
        </p:blipFill>
        <p:spPr>
          <a:xfrm>
            <a:off x="4127904" y="1419253"/>
            <a:ext cx="1729737" cy="811866"/>
          </a:xfrm>
          <a:prstGeom prst="rect">
            <a:avLst/>
          </a:prstGeom>
        </p:spPr>
      </p:pic>
      <p:pic>
        <p:nvPicPr>
          <p:cNvPr id="88" name="Picture 87">
            <a:extLst>
              <a:ext uri="{FF2B5EF4-FFF2-40B4-BE49-F238E27FC236}">
                <a16:creationId xmlns:a16="http://schemas.microsoft.com/office/drawing/2014/main" id="{1F8B8E1D-CD4D-4902-A3FB-39020908A57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02152" y="4121900"/>
            <a:ext cx="1304404" cy="1304404"/>
          </a:xfrm>
          <a:prstGeom prst="rect">
            <a:avLst/>
          </a:prstGeom>
        </p:spPr>
      </p:pic>
      <p:pic>
        <p:nvPicPr>
          <p:cNvPr id="89" name="Picture 88">
            <a:extLst>
              <a:ext uri="{FF2B5EF4-FFF2-40B4-BE49-F238E27FC236}">
                <a16:creationId xmlns:a16="http://schemas.microsoft.com/office/drawing/2014/main" id="{EC0D7363-E5C5-4B14-B788-EB21796D3B16}"/>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77338" y="3236420"/>
            <a:ext cx="886504" cy="585859"/>
          </a:xfrm>
          <a:prstGeom prst="rect">
            <a:avLst/>
          </a:prstGeom>
        </p:spPr>
      </p:pic>
      <p:pic>
        <p:nvPicPr>
          <p:cNvPr id="90" name="Picture 89">
            <a:extLst>
              <a:ext uri="{FF2B5EF4-FFF2-40B4-BE49-F238E27FC236}">
                <a16:creationId xmlns:a16="http://schemas.microsoft.com/office/drawing/2014/main" id="{1C5AE9D7-B927-4A19-B371-D0CBEC839F2F}"/>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b="27390"/>
          <a:stretch/>
        </p:blipFill>
        <p:spPr>
          <a:xfrm>
            <a:off x="10375967" y="1554441"/>
            <a:ext cx="1707803" cy="698554"/>
          </a:xfrm>
          <a:prstGeom prst="rect">
            <a:avLst/>
          </a:prstGeom>
        </p:spPr>
      </p:pic>
      <p:pic>
        <p:nvPicPr>
          <p:cNvPr id="91" name="Picture 90">
            <a:extLst>
              <a:ext uri="{FF2B5EF4-FFF2-40B4-BE49-F238E27FC236}">
                <a16:creationId xmlns:a16="http://schemas.microsoft.com/office/drawing/2014/main" id="{CE63C164-D35B-4195-A798-52C077E9BCF0}"/>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48532" y="2513976"/>
            <a:ext cx="2283665" cy="362740"/>
          </a:xfrm>
          <a:prstGeom prst="rect">
            <a:avLst/>
          </a:prstGeom>
        </p:spPr>
      </p:pic>
      <p:pic>
        <p:nvPicPr>
          <p:cNvPr id="92" name="Picture 91">
            <a:extLst>
              <a:ext uri="{FF2B5EF4-FFF2-40B4-BE49-F238E27FC236}">
                <a16:creationId xmlns:a16="http://schemas.microsoft.com/office/drawing/2014/main" id="{F33D9B48-4081-473C-9688-DAE72313BEA9}"/>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215897" y="5982739"/>
            <a:ext cx="1434328" cy="363239"/>
          </a:xfrm>
          <a:prstGeom prst="rect">
            <a:avLst/>
          </a:prstGeom>
        </p:spPr>
      </p:pic>
      <p:pic>
        <p:nvPicPr>
          <p:cNvPr id="93" name="Graphic 92">
            <a:extLst>
              <a:ext uri="{FF2B5EF4-FFF2-40B4-BE49-F238E27FC236}">
                <a16:creationId xmlns:a16="http://schemas.microsoft.com/office/drawing/2014/main" id="{986B388A-A443-4B2B-B44D-8B1502999470}"/>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0243" y="5792091"/>
            <a:ext cx="1565994" cy="487024"/>
          </a:xfrm>
          <a:prstGeom prst="rect">
            <a:avLst/>
          </a:prstGeom>
        </p:spPr>
      </p:pic>
      <p:pic>
        <p:nvPicPr>
          <p:cNvPr id="94" name="Picture 93">
            <a:extLst>
              <a:ext uri="{FF2B5EF4-FFF2-40B4-BE49-F238E27FC236}">
                <a16:creationId xmlns:a16="http://schemas.microsoft.com/office/drawing/2014/main" id="{FD3D44A6-C7EC-4B8F-92A6-F375442E9C27}"/>
              </a:ext>
            </a:extLst>
          </p:cNvPr>
          <p:cNvPicPr>
            <a:picLocks noChangeAspect="1"/>
          </p:cNvPicPr>
          <p:nvPr/>
        </p:nvPicPr>
        <p:blipFill rotWithShape="1">
          <a:blip r:embed="rId36">
            <a:extLst>
              <a:ext uri="{28A0092B-C50C-407E-A947-70E740481C1C}">
                <a14:useLocalDpi xmlns:a14="http://schemas.microsoft.com/office/drawing/2010/main" val="0"/>
              </a:ext>
            </a:extLst>
          </a:blip>
          <a:srcRect t="27336" b="28808"/>
          <a:stretch/>
        </p:blipFill>
        <p:spPr>
          <a:xfrm>
            <a:off x="7905364" y="4361931"/>
            <a:ext cx="2566646" cy="536547"/>
          </a:xfrm>
          <a:prstGeom prst="rect">
            <a:avLst/>
          </a:prstGeom>
        </p:spPr>
      </p:pic>
      <p:pic>
        <p:nvPicPr>
          <p:cNvPr id="95" name="Picture 94">
            <a:extLst>
              <a:ext uri="{FF2B5EF4-FFF2-40B4-BE49-F238E27FC236}">
                <a16:creationId xmlns:a16="http://schemas.microsoft.com/office/drawing/2014/main" id="{EEE80B12-423B-43FB-AC14-FD551C8D10F2}"/>
              </a:ext>
            </a:extLst>
          </p:cNvPr>
          <p:cNvPicPr>
            <a:picLocks noChangeAspect="1"/>
          </p:cNvPicPr>
          <p:nvPr/>
        </p:nvPicPr>
        <p:blipFill rotWithShape="1">
          <a:blip r:embed="rId37">
            <a:extLst>
              <a:ext uri="{28A0092B-C50C-407E-A947-70E740481C1C}">
                <a14:useLocalDpi xmlns:a14="http://schemas.microsoft.com/office/drawing/2010/main" val="0"/>
              </a:ext>
            </a:extLst>
          </a:blip>
          <a:srcRect l="12486" t="32357" r="9537" b="26411"/>
          <a:stretch/>
        </p:blipFill>
        <p:spPr>
          <a:xfrm>
            <a:off x="154271" y="4465451"/>
            <a:ext cx="1696376" cy="538202"/>
          </a:xfrm>
          <a:prstGeom prst="rect">
            <a:avLst/>
          </a:prstGeom>
        </p:spPr>
      </p:pic>
      <p:pic>
        <p:nvPicPr>
          <p:cNvPr id="96" name="Picture 95">
            <a:extLst>
              <a:ext uri="{FF2B5EF4-FFF2-40B4-BE49-F238E27FC236}">
                <a16:creationId xmlns:a16="http://schemas.microsoft.com/office/drawing/2014/main" id="{EA57DE74-0797-4BE9-BEB8-AE7BD83AC0AE}"/>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t="-3713" b="2"/>
          <a:stretch/>
        </p:blipFill>
        <p:spPr>
          <a:xfrm>
            <a:off x="8247201" y="2863477"/>
            <a:ext cx="1244741" cy="874238"/>
          </a:xfrm>
          <a:prstGeom prst="rect">
            <a:avLst/>
          </a:prstGeom>
        </p:spPr>
      </p:pic>
      <p:pic>
        <p:nvPicPr>
          <p:cNvPr id="97" name="Picture 96">
            <a:extLst>
              <a:ext uri="{FF2B5EF4-FFF2-40B4-BE49-F238E27FC236}">
                <a16:creationId xmlns:a16="http://schemas.microsoft.com/office/drawing/2014/main" id="{462AC3A4-B0BB-4AC2-BD03-4B52C3197B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413387" y="862318"/>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4C85B3B-8234-4658-85A7-48EC7C3554E8}"/>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8218" t="8767" r="4365" b="9962"/>
          <a:stretch/>
        </p:blipFill>
        <p:spPr>
          <a:xfrm>
            <a:off x="4934234" y="5202371"/>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5DC1253B-7D30-4A92-90F1-E2B047899EAD}"/>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233575" y="5212386"/>
            <a:ext cx="655435" cy="655435"/>
          </a:xfrm>
          <a:prstGeom prst="rect">
            <a:avLst/>
          </a:prstGeom>
        </p:spPr>
      </p:pic>
      <p:pic>
        <p:nvPicPr>
          <p:cNvPr id="100" name="Picture 99">
            <a:extLst>
              <a:ext uri="{FF2B5EF4-FFF2-40B4-BE49-F238E27FC236}">
                <a16:creationId xmlns:a16="http://schemas.microsoft.com/office/drawing/2014/main" id="{C61EDFDC-9F9F-4D77-8C29-BADD39122D73}"/>
              </a:ext>
            </a:extLst>
          </p:cNvPr>
          <p:cNvPicPr>
            <a:picLocks noChangeAspect="1"/>
          </p:cNvPicPr>
          <p:nvPr/>
        </p:nvPicPr>
        <p:blipFill rotWithShape="1">
          <a:blip r:embed="rId42">
            <a:extLst>
              <a:ext uri="{28A0092B-C50C-407E-A947-70E740481C1C}">
                <a14:useLocalDpi xmlns:a14="http://schemas.microsoft.com/office/drawing/2010/main" val="0"/>
              </a:ext>
            </a:extLst>
          </a:blip>
          <a:srcRect l="33381" r="33295"/>
          <a:stretch/>
        </p:blipFill>
        <p:spPr>
          <a:xfrm>
            <a:off x="6343482" y="5206915"/>
            <a:ext cx="459830" cy="662357"/>
          </a:xfrm>
          <a:prstGeom prst="rect">
            <a:avLst/>
          </a:prstGeom>
        </p:spPr>
      </p:pic>
      <p:pic>
        <p:nvPicPr>
          <p:cNvPr id="101" name="Picture 100">
            <a:extLst>
              <a:ext uri="{FF2B5EF4-FFF2-40B4-BE49-F238E27FC236}">
                <a16:creationId xmlns:a16="http://schemas.microsoft.com/office/drawing/2014/main" id="{5271A857-4C98-4666-A43F-B7737EF06779}"/>
              </a:ext>
            </a:extLst>
          </p:cNvPr>
          <p:cNvPicPr>
            <a:picLocks noChangeAspect="1"/>
          </p:cNvPicPr>
          <p:nvPr/>
        </p:nvPicPr>
        <p:blipFill rotWithShape="1">
          <a:blip r:embed="rId43">
            <a:extLst>
              <a:ext uri="{28A0092B-C50C-407E-A947-70E740481C1C}">
                <a14:useLocalDpi xmlns:a14="http://schemas.microsoft.com/office/drawing/2010/main" val="0"/>
              </a:ext>
            </a:extLst>
          </a:blip>
          <a:srcRect l="25939" t="6620" r="26303" b="6512"/>
          <a:stretch/>
        </p:blipFill>
        <p:spPr>
          <a:xfrm>
            <a:off x="188856" y="2458175"/>
            <a:ext cx="2058868" cy="757978"/>
          </a:xfrm>
          <a:prstGeom prst="rect">
            <a:avLst/>
          </a:prstGeom>
        </p:spPr>
      </p:pic>
      <p:pic>
        <p:nvPicPr>
          <p:cNvPr id="102" name="Graphic 101">
            <a:extLst>
              <a:ext uri="{FF2B5EF4-FFF2-40B4-BE49-F238E27FC236}">
                <a16:creationId xmlns:a16="http://schemas.microsoft.com/office/drawing/2014/main" id="{02049F88-797F-45CE-8A54-113F39C9C1C5}"/>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05880" y="5418597"/>
            <a:ext cx="547378" cy="889005"/>
          </a:xfrm>
          <a:prstGeom prst="rect">
            <a:avLst/>
          </a:prstGeom>
        </p:spPr>
      </p:pic>
      <p:pic>
        <p:nvPicPr>
          <p:cNvPr id="103" name="Picture 102">
            <a:extLst>
              <a:ext uri="{FF2B5EF4-FFF2-40B4-BE49-F238E27FC236}">
                <a16:creationId xmlns:a16="http://schemas.microsoft.com/office/drawing/2014/main" id="{A3D2D013-0F37-4025-BDC9-79A8B795B0E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0398024" y="2345443"/>
            <a:ext cx="1513155" cy="458862"/>
          </a:xfrm>
          <a:prstGeom prst="rect">
            <a:avLst/>
          </a:prstGeom>
        </p:spPr>
      </p:pic>
      <p:pic>
        <p:nvPicPr>
          <p:cNvPr id="104" name="Picture 103">
            <a:extLst>
              <a:ext uri="{FF2B5EF4-FFF2-40B4-BE49-F238E27FC236}">
                <a16:creationId xmlns:a16="http://schemas.microsoft.com/office/drawing/2014/main" id="{B73D1ED4-BE8A-4569-A3C1-8EC2B7C69585}"/>
              </a:ext>
            </a:extLst>
          </p:cNvPr>
          <p:cNvPicPr>
            <a:picLocks noChangeAspect="1"/>
          </p:cNvPicPr>
          <p:nvPr/>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0401" y="2753532"/>
            <a:ext cx="952400" cy="952400"/>
          </a:xfrm>
          <a:prstGeom prst="rect">
            <a:avLst/>
          </a:prstGeom>
        </p:spPr>
      </p:pic>
      <p:pic>
        <p:nvPicPr>
          <p:cNvPr id="105" name="Picture 104">
            <a:extLst>
              <a:ext uri="{FF2B5EF4-FFF2-40B4-BE49-F238E27FC236}">
                <a16:creationId xmlns:a16="http://schemas.microsoft.com/office/drawing/2014/main" id="{2F130809-9C62-4EC0-B955-BFB7499973D1}"/>
              </a:ext>
            </a:extLst>
          </p:cNvPr>
          <p:cNvPicPr>
            <a:picLocks noChangeAspect="1"/>
          </p:cNvPicPr>
          <p:nvPr/>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56146" y="5323668"/>
            <a:ext cx="1427556" cy="526361"/>
          </a:xfrm>
          <a:prstGeom prst="rect">
            <a:avLst/>
          </a:prstGeom>
        </p:spPr>
      </p:pic>
      <p:pic>
        <p:nvPicPr>
          <p:cNvPr id="106" name="Picture 105">
            <a:extLst>
              <a:ext uri="{FF2B5EF4-FFF2-40B4-BE49-F238E27FC236}">
                <a16:creationId xmlns:a16="http://schemas.microsoft.com/office/drawing/2014/main" id="{AA0C427E-DB41-44A3-B9A4-FAE3D3364C32}"/>
              </a:ext>
            </a:extLst>
          </p:cNvPr>
          <p:cNvPicPr>
            <a:picLocks noChangeAspect="1"/>
          </p:cNvPicPr>
          <p:nvPr/>
        </p:nvPicPr>
        <p:blipFill rotWithShape="1">
          <a:blip r:embed="rId51" cstate="print">
            <a:extLst>
              <a:ext uri="{28A0092B-C50C-407E-A947-70E740481C1C}">
                <a14:useLocalDpi xmlns:a14="http://schemas.microsoft.com/office/drawing/2010/main" val="0"/>
              </a:ext>
            </a:extLst>
          </a:blip>
          <a:srcRect t="3824" b="9652"/>
          <a:stretch/>
        </p:blipFill>
        <p:spPr>
          <a:xfrm>
            <a:off x="2522139" y="5201974"/>
            <a:ext cx="1389602" cy="629229"/>
          </a:xfrm>
          <a:prstGeom prst="rect">
            <a:avLst/>
          </a:prstGeom>
        </p:spPr>
      </p:pic>
      <p:pic>
        <p:nvPicPr>
          <p:cNvPr id="107" name="Picture 106">
            <a:extLst>
              <a:ext uri="{FF2B5EF4-FFF2-40B4-BE49-F238E27FC236}">
                <a16:creationId xmlns:a16="http://schemas.microsoft.com/office/drawing/2014/main" id="{435D7CA1-F2F9-4429-A265-83B091AF307D}"/>
              </a:ext>
            </a:extLst>
          </p:cNvPr>
          <p:cNvPicPr>
            <a:picLocks noChangeAspect="1"/>
          </p:cNvPicPr>
          <p:nvPr/>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78910" y="4680622"/>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777FC23F-0AD7-4F8E-9333-ED6CD276A2CF}"/>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2175793" y="1505119"/>
            <a:ext cx="1735948" cy="692889"/>
          </a:xfrm>
          <a:prstGeom prst="rect">
            <a:avLst/>
          </a:prstGeom>
        </p:spPr>
      </p:pic>
      <p:pic>
        <p:nvPicPr>
          <p:cNvPr id="109" name="Graphic 108">
            <a:extLst>
              <a:ext uri="{FF2B5EF4-FFF2-40B4-BE49-F238E27FC236}">
                <a16:creationId xmlns:a16="http://schemas.microsoft.com/office/drawing/2014/main" id="{929FC5AA-6C52-443D-A333-986C7E81E22C}"/>
              </a:ext>
            </a:extLst>
          </p:cNvPr>
          <p:cNvPicPr>
            <a:picLocks noChangeAspect="1"/>
          </p:cNvPicPr>
          <p:nvPr/>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84745" y="5295224"/>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DA195A75-2F8F-407C-9043-3D24C58626BF}"/>
              </a:ext>
            </a:extLst>
          </p:cNvPr>
          <p:cNvPicPr>
            <a:picLocks noChangeAspect="1"/>
          </p:cNvPicPr>
          <p:nvPr/>
        </p:nvPicPr>
        <p:blipFill rotWithShape="1">
          <a:blip r:embed="rId57">
            <a:extLst>
              <a:ext uri="{28A0092B-C50C-407E-A947-70E740481C1C}">
                <a14:useLocalDpi xmlns:a14="http://schemas.microsoft.com/office/drawing/2010/main" val="0"/>
              </a:ext>
            </a:extLst>
          </a:blip>
          <a:srcRect l="12117" t="42174" r="14620" b="42641"/>
          <a:stretch/>
        </p:blipFill>
        <p:spPr>
          <a:xfrm>
            <a:off x="2484411" y="2884368"/>
            <a:ext cx="1443521" cy="299183"/>
          </a:xfrm>
          <a:prstGeom prst="rect">
            <a:avLst/>
          </a:prstGeom>
        </p:spPr>
      </p:pic>
      <p:pic>
        <p:nvPicPr>
          <p:cNvPr id="111" name="Picture 110">
            <a:extLst>
              <a:ext uri="{FF2B5EF4-FFF2-40B4-BE49-F238E27FC236}">
                <a16:creationId xmlns:a16="http://schemas.microsoft.com/office/drawing/2014/main" id="{2B7B14E3-26CF-4851-80E1-973AB5A04E78}"/>
              </a:ext>
            </a:extLst>
          </p:cNvPr>
          <p:cNvPicPr>
            <a:picLocks noChangeAspect="1"/>
          </p:cNvPicPr>
          <p:nvPr/>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0748" y="2182372"/>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05B90A59-A2BD-4FA6-8230-7AEDE7A9E864}"/>
              </a:ext>
            </a:extLst>
          </p:cNvPr>
          <p:cNvPicPr>
            <a:picLocks noChangeAspect="1"/>
          </p:cNvPicPr>
          <p:nvPr/>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60976" y="2538590"/>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7C1DBDF2-F0D1-48BE-A15F-15CFC8A883F2}"/>
              </a:ext>
            </a:extLst>
          </p:cNvPr>
          <p:cNvPicPr>
            <a:picLocks noChangeAspect="1"/>
          </p:cNvPicPr>
          <p:nvPr/>
        </p:nvPicPr>
        <p:blipFill rotWithShape="1">
          <a:blip r:embed="rId62">
            <a:extLst>
              <a:ext uri="{28A0092B-C50C-407E-A947-70E740481C1C}">
                <a14:useLocalDpi xmlns:a14="http://schemas.microsoft.com/office/drawing/2010/main" val="0"/>
              </a:ext>
            </a:extLst>
          </a:blip>
          <a:srcRect l="62304"/>
          <a:stretch/>
        </p:blipFill>
        <p:spPr>
          <a:xfrm>
            <a:off x="188856" y="1499203"/>
            <a:ext cx="1559246" cy="852852"/>
          </a:xfrm>
          <a:prstGeom prst="rect">
            <a:avLst/>
          </a:prstGeom>
        </p:spPr>
      </p:pic>
      <p:pic>
        <p:nvPicPr>
          <p:cNvPr id="114" name="Picture 113">
            <a:extLst>
              <a:ext uri="{FF2B5EF4-FFF2-40B4-BE49-F238E27FC236}">
                <a16:creationId xmlns:a16="http://schemas.microsoft.com/office/drawing/2014/main" id="{3D1CDA6E-72EC-45A0-A4F2-B6F8B1F037AA}"/>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2098455" y="926425"/>
            <a:ext cx="1830352" cy="457588"/>
          </a:xfrm>
          <a:prstGeom prst="rect">
            <a:avLst/>
          </a:prstGeom>
        </p:spPr>
      </p:pic>
      <p:sp>
        <p:nvSpPr>
          <p:cNvPr id="115" name="Rectangle 114">
            <a:extLst>
              <a:ext uri="{FF2B5EF4-FFF2-40B4-BE49-F238E27FC236}">
                <a16:creationId xmlns:a16="http://schemas.microsoft.com/office/drawing/2014/main" id="{A9983202-F60D-4F9C-923C-0DC8AD1BE6C7}"/>
              </a:ext>
            </a:extLst>
          </p:cNvPr>
          <p:cNvSpPr/>
          <p:nvPr/>
        </p:nvSpPr>
        <p:spPr bwMode="auto">
          <a:xfrm>
            <a:off x="4111096" y="3617463"/>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47048F57-66CD-4D90-A7A9-FE1F4E9B2AD7}"/>
              </a:ext>
            </a:extLst>
          </p:cNvPr>
          <p:cNvSpPr/>
          <p:nvPr/>
        </p:nvSpPr>
        <p:spPr bwMode="auto">
          <a:xfrm>
            <a:off x="90255" y="3958289"/>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42EBDED6-56DB-4F00-BFAF-3D0CF28D8465}"/>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88856" y="3322274"/>
            <a:ext cx="841181" cy="437414"/>
          </a:xfrm>
          <a:prstGeom prst="rect">
            <a:avLst/>
          </a:prstGeom>
        </p:spPr>
      </p:pic>
      <p:pic>
        <p:nvPicPr>
          <p:cNvPr id="118" name="Picture 117">
            <a:extLst>
              <a:ext uri="{FF2B5EF4-FFF2-40B4-BE49-F238E27FC236}">
                <a16:creationId xmlns:a16="http://schemas.microsoft.com/office/drawing/2014/main" id="{B198E98B-9CDC-4BFD-AFC8-ED5AF570BAC8}"/>
              </a:ext>
            </a:extLst>
          </p:cNvPr>
          <p:cNvPicPr>
            <a:picLocks noChangeAspect="1"/>
          </p:cNvPicPr>
          <p:nvPr/>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26093" y="3183992"/>
            <a:ext cx="1529274" cy="582057"/>
          </a:xfrm>
          <a:prstGeom prst="rect">
            <a:avLst/>
          </a:prstGeom>
        </p:spPr>
      </p:pic>
    </p:spTree>
    <p:extLst>
      <p:ext uri="{BB962C8B-B14F-4D97-AF65-F5344CB8AC3E}">
        <p14:creationId xmlns:p14="http://schemas.microsoft.com/office/powerpoint/2010/main" val="40926689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MT">
    <p:bg>
      <p:bgPr>
        <a:solidFill>
          <a:schemeClr val="bg1"/>
        </a:solidFill>
        <a:effectLst/>
      </p:bgPr>
    </p:bg>
    <p:spTree>
      <p:nvGrpSpPr>
        <p:cNvPr id="1" name=""/>
        <p:cNvGrpSpPr/>
        <p:nvPr/>
      </p:nvGrpSpPr>
      <p:grpSpPr>
        <a:xfrm>
          <a:off x="0" y="0"/>
          <a:ext cx="0" cy="0"/>
          <a:chOff x="0" y="0"/>
          <a:chExt cx="0" cy="0"/>
        </a:xfrm>
      </p:grpSpPr>
      <p:pic>
        <p:nvPicPr>
          <p:cNvPr id="28" name="Picture 27" descr="A close up of a mans face&#10;&#10;Description generated with high confidence">
            <a:extLst>
              <a:ext uri="{FF2B5EF4-FFF2-40B4-BE49-F238E27FC236}">
                <a16:creationId xmlns:a16="http://schemas.microsoft.com/office/drawing/2014/main" id="{1D1F756C-E636-4993-B24F-FF45753BC6EE}"/>
              </a:ext>
            </a:extLst>
          </p:cNvPr>
          <p:cNvPicPr>
            <a:picLocks noChangeAspect="1"/>
          </p:cNvPicPr>
          <p:nvPr/>
        </p:nvPicPr>
        <p:blipFill rotWithShape="1">
          <a:blip r:embed="rId2">
            <a:extLst>
              <a:ext uri="{28A0092B-C50C-407E-A947-70E740481C1C}">
                <a14:useLocalDpi xmlns:a14="http://schemas.microsoft.com/office/drawing/2010/main" val="0"/>
              </a:ext>
            </a:extLst>
          </a:blip>
          <a:srcRect t="-1" b="-2064"/>
          <a:stretch/>
        </p:blipFill>
        <p:spPr>
          <a:xfrm>
            <a:off x="8666910" y="1449673"/>
            <a:ext cx="1665213" cy="4388626"/>
          </a:xfrm>
          <a:prstGeom prst="rect">
            <a:avLst/>
          </a:prstGeom>
        </p:spPr>
      </p:pic>
      <p:pic>
        <p:nvPicPr>
          <p:cNvPr id="11" name="Picture 10">
            <a:extLst>
              <a:ext uri="{FF2B5EF4-FFF2-40B4-BE49-F238E27FC236}">
                <a16:creationId xmlns:a16="http://schemas.microsoft.com/office/drawing/2014/main" id="{799DC598-AE82-4419-AE4D-56EB00CEB7BE}"/>
              </a:ext>
            </a:extLst>
          </p:cNvPr>
          <p:cNvPicPr>
            <a:picLocks noChangeAspect="1"/>
          </p:cNvPicPr>
          <p:nvPr/>
        </p:nvPicPr>
        <p:blipFill rotWithShape="1">
          <a:blip r:embed="rId3">
            <a:extLst>
              <a:ext uri="{28A0092B-C50C-407E-A947-70E740481C1C}">
                <a14:useLocalDpi xmlns:a14="http://schemas.microsoft.com/office/drawing/2010/main" val="0"/>
              </a:ext>
            </a:extLst>
          </a:blip>
          <a:srcRect l="17344" t="5209" r="19352" b="5887"/>
          <a:stretch/>
        </p:blipFill>
        <p:spPr>
          <a:xfrm>
            <a:off x="408958" y="1470085"/>
            <a:ext cx="1569964" cy="4347803"/>
          </a:xfrm>
          <a:prstGeom prst="rect">
            <a:avLst/>
          </a:prstGeom>
        </p:spPr>
      </p:pic>
      <p:pic>
        <p:nvPicPr>
          <p:cNvPr id="18" name="Picture 17">
            <a:extLst>
              <a:ext uri="{FF2B5EF4-FFF2-40B4-BE49-F238E27FC236}">
                <a16:creationId xmlns:a16="http://schemas.microsoft.com/office/drawing/2014/main" id="{3508756D-DA34-4BC8-B004-2DFBE96F86B8}"/>
              </a:ext>
            </a:extLst>
          </p:cNvPr>
          <p:cNvPicPr>
            <a:picLocks noChangeAspect="1"/>
          </p:cNvPicPr>
          <p:nvPr/>
        </p:nvPicPr>
        <p:blipFill rotWithShape="1">
          <a:blip r:embed="rId4">
            <a:extLst>
              <a:ext uri="{28A0092B-C50C-407E-A947-70E740481C1C}">
                <a14:useLocalDpi xmlns:a14="http://schemas.microsoft.com/office/drawing/2010/main" val="0"/>
              </a:ext>
            </a:extLst>
          </a:blip>
          <a:srcRect l="5440" r="710"/>
          <a:stretch/>
        </p:blipFill>
        <p:spPr>
          <a:xfrm>
            <a:off x="3147505" y="1440460"/>
            <a:ext cx="2028700" cy="4287814"/>
          </a:xfrm>
          <a:prstGeom prst="rect">
            <a:avLst/>
          </a:prstGeom>
        </p:spPr>
      </p:pic>
      <p:pic>
        <p:nvPicPr>
          <p:cNvPr id="24" name="Picture 23">
            <a:extLst>
              <a:ext uri="{FF2B5EF4-FFF2-40B4-BE49-F238E27FC236}">
                <a16:creationId xmlns:a16="http://schemas.microsoft.com/office/drawing/2014/main" id="{2A5696B3-F9D1-423F-BA4A-F1ECDA134141}"/>
              </a:ext>
            </a:extLst>
          </p:cNvPr>
          <p:cNvPicPr>
            <a:picLocks noChangeAspect="1"/>
          </p:cNvPicPr>
          <p:nvPr/>
        </p:nvPicPr>
        <p:blipFill rotWithShape="1">
          <a:blip r:embed="rId5">
            <a:extLst>
              <a:ext uri="{28A0092B-C50C-407E-A947-70E740481C1C}">
                <a14:useLocalDpi xmlns:a14="http://schemas.microsoft.com/office/drawing/2010/main" val="0"/>
              </a:ext>
            </a:extLst>
          </a:blip>
          <a:srcRect l="18794" t="10158" r="18493" b="4292"/>
          <a:stretch/>
        </p:blipFill>
        <p:spPr>
          <a:xfrm>
            <a:off x="6295796" y="1440460"/>
            <a:ext cx="1594007" cy="4287814"/>
          </a:xfrm>
          <a:prstGeom prst="rect">
            <a:avLst/>
          </a:prstGeom>
        </p:spPr>
      </p:pic>
      <p:sp>
        <p:nvSpPr>
          <p:cNvPr id="19" name="TextBox 18"/>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Senior Management Team</a:t>
            </a:r>
            <a:endParaRPr lang="en-GB" sz="4400" dirty="0">
              <a:solidFill>
                <a:srgbClr val="21B9EC"/>
              </a:solidFill>
              <a:latin typeface="+mj-lt"/>
            </a:endParaRPr>
          </a:p>
        </p:txBody>
      </p:sp>
      <p:pic>
        <p:nvPicPr>
          <p:cNvPr id="9" name="Picture 8" descr="A picture containing clothing&#10;&#10;Description generated with very high confidence">
            <a:extLst>
              <a:ext uri="{FF2B5EF4-FFF2-40B4-BE49-F238E27FC236}">
                <a16:creationId xmlns:a16="http://schemas.microsoft.com/office/drawing/2014/main" id="{9E38E0D7-97F6-48BB-A9BB-E144DA9DA95F}"/>
              </a:ext>
            </a:extLst>
          </p:cNvPr>
          <p:cNvPicPr>
            <a:picLocks noChangeAspect="1"/>
          </p:cNvPicPr>
          <p:nvPr/>
        </p:nvPicPr>
        <p:blipFill rotWithShape="1">
          <a:blip r:embed="rId6">
            <a:extLst>
              <a:ext uri="{28A0092B-C50C-407E-A947-70E740481C1C}">
                <a14:useLocalDpi xmlns:a14="http://schemas.microsoft.com/office/drawing/2010/main" val="0"/>
              </a:ext>
            </a:extLst>
          </a:blip>
          <a:srcRect r="1233"/>
          <a:stretch/>
        </p:blipFill>
        <p:spPr>
          <a:xfrm>
            <a:off x="1540418" y="2518755"/>
            <a:ext cx="2288713" cy="4224925"/>
          </a:xfrm>
          <a:prstGeom prst="rect">
            <a:avLst/>
          </a:prstGeom>
        </p:spPr>
      </p:pic>
      <p:pic>
        <p:nvPicPr>
          <p:cNvPr id="13" name="Picture 12">
            <a:extLst>
              <a:ext uri="{FF2B5EF4-FFF2-40B4-BE49-F238E27FC236}">
                <a16:creationId xmlns:a16="http://schemas.microsoft.com/office/drawing/2014/main" id="{632226BB-70FB-4950-BB08-5E4640F541F3}"/>
              </a:ext>
            </a:extLst>
          </p:cNvPr>
          <p:cNvPicPr>
            <a:picLocks noChangeAspect="1"/>
          </p:cNvPicPr>
          <p:nvPr/>
        </p:nvPicPr>
        <p:blipFill rotWithShape="1">
          <a:blip r:embed="rId7">
            <a:extLst>
              <a:ext uri="{28A0092B-C50C-407E-A947-70E740481C1C}">
                <a14:useLocalDpi xmlns:a14="http://schemas.microsoft.com/office/drawing/2010/main" val="0"/>
              </a:ext>
            </a:extLst>
          </a:blip>
          <a:srcRect l="14817" t="6739" r="18280" b="4356"/>
          <a:stretch/>
        </p:blipFill>
        <p:spPr>
          <a:xfrm>
            <a:off x="9902017" y="2443942"/>
            <a:ext cx="1659268" cy="4347803"/>
          </a:xfrm>
          <a:prstGeom prst="rect">
            <a:avLst/>
          </a:prstGeom>
        </p:spPr>
      </p:pic>
      <p:pic>
        <p:nvPicPr>
          <p:cNvPr id="15" name="Picture 14">
            <a:extLst>
              <a:ext uri="{FF2B5EF4-FFF2-40B4-BE49-F238E27FC236}">
                <a16:creationId xmlns:a16="http://schemas.microsoft.com/office/drawing/2014/main" id="{5A236106-1574-45CD-B3EE-0B2FA8D71DB5}"/>
              </a:ext>
            </a:extLst>
          </p:cNvPr>
          <p:cNvPicPr>
            <a:picLocks noChangeAspect="1"/>
          </p:cNvPicPr>
          <p:nvPr/>
        </p:nvPicPr>
        <p:blipFill rotWithShape="1">
          <a:blip r:embed="rId8">
            <a:extLst>
              <a:ext uri="{28A0092B-C50C-407E-A947-70E740481C1C}">
                <a14:useLocalDpi xmlns:a14="http://schemas.microsoft.com/office/drawing/2010/main" val="0"/>
              </a:ext>
            </a:extLst>
          </a:blip>
          <a:srcRect l="-257" t="934" r="2233" b="1273"/>
          <a:stretch/>
        </p:blipFill>
        <p:spPr>
          <a:xfrm>
            <a:off x="4214026" y="2369127"/>
            <a:ext cx="2676698" cy="4365773"/>
          </a:xfrm>
          <a:prstGeom prst="rect">
            <a:avLst/>
          </a:prstGeom>
        </p:spPr>
      </p:pic>
      <p:pic>
        <p:nvPicPr>
          <p:cNvPr id="20" name="Picture 19">
            <a:extLst>
              <a:ext uri="{FF2B5EF4-FFF2-40B4-BE49-F238E27FC236}">
                <a16:creationId xmlns:a16="http://schemas.microsoft.com/office/drawing/2014/main" id="{AB6AC728-3EB8-4505-919B-FFB5EF23CD4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1" name="Picture 2" descr="http://www.mhalliday.co.uk/wp/wp-content/uploads/2014/09/mbcs-logo-colour-small.png">
            <a:extLst>
              <a:ext uri="{FF2B5EF4-FFF2-40B4-BE49-F238E27FC236}">
                <a16:creationId xmlns:a16="http://schemas.microsoft.com/office/drawing/2014/main" id="{18933130-94A0-4FD9-BAC9-2A848B7D29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401186E-1639-4141-BE23-3132D9E298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15309" y="5858710"/>
            <a:ext cx="525714" cy="876190"/>
          </a:xfrm>
          <a:prstGeom prst="rect">
            <a:avLst/>
          </a:prstGeom>
          <a:ln w="12700">
            <a:solidFill>
              <a:schemeClr val="bg1"/>
            </a:solidFill>
          </a:ln>
        </p:spPr>
      </p:pic>
      <p:pic>
        <p:nvPicPr>
          <p:cNvPr id="23" name="Picture 22">
            <a:extLst>
              <a:ext uri="{FF2B5EF4-FFF2-40B4-BE49-F238E27FC236}">
                <a16:creationId xmlns:a16="http://schemas.microsoft.com/office/drawing/2014/main" id="{2F3A80CC-9858-4062-9502-2912063F64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62794" y="5858710"/>
            <a:ext cx="525714" cy="876190"/>
          </a:xfrm>
          <a:prstGeom prst="rect">
            <a:avLst/>
          </a:prstGeom>
          <a:ln w="12700">
            <a:solidFill>
              <a:schemeClr val="bg1"/>
            </a:solidFill>
          </a:ln>
        </p:spPr>
      </p:pic>
      <p:pic>
        <p:nvPicPr>
          <p:cNvPr id="25" name="Picture 24">
            <a:extLst>
              <a:ext uri="{FF2B5EF4-FFF2-40B4-BE49-F238E27FC236}">
                <a16:creationId xmlns:a16="http://schemas.microsoft.com/office/drawing/2014/main" id="{358BF02D-2C74-4FD1-94DB-9E9C3AE1A84B}"/>
              </a:ext>
            </a:extLst>
          </p:cNvPr>
          <p:cNvPicPr>
            <a:picLocks noChangeAspect="1"/>
          </p:cNvPicPr>
          <p:nvPr/>
        </p:nvPicPr>
        <p:blipFill rotWithShape="1">
          <a:blip r:embed="rId12">
            <a:extLst>
              <a:ext uri="{28A0092B-C50C-407E-A947-70E740481C1C}">
                <a14:useLocalDpi xmlns:a14="http://schemas.microsoft.com/office/drawing/2010/main" val="0"/>
              </a:ext>
            </a:extLst>
          </a:blip>
          <a:srcRect l="23517" t="7158" r="19209" b="4325"/>
          <a:stretch/>
        </p:blipFill>
        <p:spPr>
          <a:xfrm>
            <a:off x="7362086" y="2518755"/>
            <a:ext cx="1960439" cy="4283350"/>
          </a:xfrm>
          <a:prstGeom prst="rect">
            <a:avLst/>
          </a:prstGeom>
        </p:spPr>
      </p:pic>
      <p:pic>
        <p:nvPicPr>
          <p:cNvPr id="26" name="Picture 25">
            <a:extLst>
              <a:ext uri="{FF2B5EF4-FFF2-40B4-BE49-F238E27FC236}">
                <a16:creationId xmlns:a16="http://schemas.microsoft.com/office/drawing/2014/main" id="{EE0748BB-0623-4C7C-B9DB-2E035D92CD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4587" y="5858710"/>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97CAE5CB-EF7D-4152-9BDF-AC0D658E5E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7255" y="5867490"/>
            <a:ext cx="525714" cy="876190"/>
          </a:xfrm>
          <a:prstGeom prst="rect">
            <a:avLst/>
          </a:prstGeom>
          <a:ln w="12700">
            <a:solidFill>
              <a:schemeClr val="bg1"/>
            </a:solidFill>
          </a:ln>
        </p:spPr>
      </p:pic>
    </p:spTree>
    <p:extLst>
      <p:ext uri="{BB962C8B-B14F-4D97-AF65-F5344CB8AC3E}">
        <p14:creationId xmlns:p14="http://schemas.microsoft.com/office/powerpoint/2010/main" val="36335709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925" y="1895649"/>
            <a:ext cx="1587244" cy="4812525"/>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741" y="1901433"/>
            <a:ext cx="1771321" cy="4812525"/>
          </a:xfrm>
          <a:prstGeom prst="rect">
            <a:avLst/>
          </a:prstGeom>
        </p:spPr>
      </p:pic>
      <p:pic>
        <p:nvPicPr>
          <p:cNvPr id="4" name="Picture 3">
            <a:extLst>
              <a:ext uri="{FF2B5EF4-FFF2-40B4-BE49-F238E27FC236}">
                <a16:creationId xmlns:a16="http://schemas.microsoft.com/office/drawing/2014/main" id="{71E86A4A-D447-45EB-8925-CDA33CB6F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145" y="2023710"/>
            <a:ext cx="1736644" cy="4681941"/>
          </a:xfrm>
          <a:prstGeom prst="rect">
            <a:avLst/>
          </a:prstGeom>
        </p:spPr>
      </p:pic>
      <p:sp>
        <p:nvSpPr>
          <p:cNvPr id="9" name="TextBox 8">
            <a:extLst>
              <a:ext uri="{FF2B5EF4-FFF2-40B4-BE49-F238E27FC236}">
                <a16:creationId xmlns:a16="http://schemas.microsoft.com/office/drawing/2014/main" id="{394F5D97-66F7-40B9-BFAD-2555BD8F6BBD}"/>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a:t>
            </a:r>
            <a:endParaRPr lang="en-GB" sz="4400" dirty="0">
              <a:solidFill>
                <a:srgbClr val="21B9EC"/>
              </a:solidFill>
              <a:latin typeface="+mj-lt"/>
            </a:endParaRPr>
          </a:p>
        </p:txBody>
      </p:sp>
      <p:pic>
        <p:nvPicPr>
          <p:cNvPr id="19" name="Picture 18">
            <a:extLst>
              <a:ext uri="{FF2B5EF4-FFF2-40B4-BE49-F238E27FC236}">
                <a16:creationId xmlns:a16="http://schemas.microsoft.com/office/drawing/2014/main" id="{FF18F7D3-ED78-4118-B9E5-4C8986062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3764" y="2050226"/>
            <a:ext cx="1674551" cy="4657948"/>
          </a:xfrm>
          <a:prstGeom prst="rect">
            <a:avLst/>
          </a:prstGeom>
        </p:spPr>
      </p:pic>
    </p:spTree>
    <p:extLst>
      <p:ext uri="{BB962C8B-B14F-4D97-AF65-F5344CB8AC3E}">
        <p14:creationId xmlns:p14="http://schemas.microsoft.com/office/powerpoint/2010/main" val="4520834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elopment Team">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3AE41-B6E7-422B-9E12-58FB866C3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775" y="1470027"/>
            <a:ext cx="1468882" cy="3942790"/>
          </a:xfrm>
          <a:prstGeom prst="rect">
            <a:avLst/>
          </a:prstGeom>
        </p:spPr>
      </p:pic>
      <p:pic>
        <p:nvPicPr>
          <p:cNvPr id="25" name="Picture 2" descr="http://www.mhalliday.co.uk/wp/wp-content/uploads/2014/09/mbcs-logo-colour-small.png">
            <a:extLst>
              <a:ext uri="{FF2B5EF4-FFF2-40B4-BE49-F238E27FC236}">
                <a16:creationId xmlns:a16="http://schemas.microsoft.com/office/drawing/2014/main" id="{2AF2A9DF-3834-4559-BF16-755D4834B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9661825-ACED-4743-904F-2856DBAA8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2928" y="1387366"/>
            <a:ext cx="1281741" cy="4025450"/>
          </a:xfrm>
          <a:prstGeom prst="rect">
            <a:avLst/>
          </a:prstGeom>
        </p:spPr>
      </p:pic>
      <p:pic>
        <p:nvPicPr>
          <p:cNvPr id="27" name="Picture 26" descr="A person wearing a suit and tie&#10;&#10;Description generated with very high confidence">
            <a:extLst>
              <a:ext uri="{FF2B5EF4-FFF2-40B4-BE49-F238E27FC236}">
                <a16:creationId xmlns:a16="http://schemas.microsoft.com/office/drawing/2014/main" id="{ABA3772B-199E-4F1C-957A-E1059BA5B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866" y="1387366"/>
            <a:ext cx="1383304" cy="4055237"/>
          </a:xfrm>
          <a:prstGeom prst="rect">
            <a:avLst/>
          </a:prstGeom>
        </p:spPr>
      </p:pic>
      <p:pic>
        <p:nvPicPr>
          <p:cNvPr id="28" name="Picture 27">
            <a:extLst>
              <a:ext uri="{FF2B5EF4-FFF2-40B4-BE49-F238E27FC236}">
                <a16:creationId xmlns:a16="http://schemas.microsoft.com/office/drawing/2014/main" id="{B65D4917-2EA1-425D-B9D8-04E74AEC27C0}"/>
              </a:ext>
            </a:extLst>
          </p:cNvPr>
          <p:cNvPicPr>
            <a:picLocks noChangeAspect="1"/>
          </p:cNvPicPr>
          <p:nvPr/>
        </p:nvPicPr>
        <p:blipFill rotWithShape="1">
          <a:blip r:embed="rId6">
            <a:extLst>
              <a:ext uri="{28A0092B-C50C-407E-A947-70E740481C1C}">
                <a14:useLocalDpi xmlns:a14="http://schemas.microsoft.com/office/drawing/2010/main" val="0"/>
              </a:ext>
            </a:extLst>
          </a:blip>
          <a:srcRect l="2089" r="2387"/>
          <a:stretch/>
        </p:blipFill>
        <p:spPr>
          <a:xfrm>
            <a:off x="9244702" y="1340111"/>
            <a:ext cx="1335403" cy="4055237"/>
          </a:xfrm>
          <a:prstGeom prst="rect">
            <a:avLst/>
          </a:prstGeom>
        </p:spPr>
      </p:pic>
      <p:pic>
        <p:nvPicPr>
          <p:cNvPr id="29" name="Picture 28">
            <a:extLst>
              <a:ext uri="{FF2B5EF4-FFF2-40B4-BE49-F238E27FC236}">
                <a16:creationId xmlns:a16="http://schemas.microsoft.com/office/drawing/2014/main" id="{14A25343-8ABA-4598-8E69-F757B3CD85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8650" y="2787471"/>
            <a:ext cx="2034259" cy="3992370"/>
          </a:xfrm>
          <a:prstGeom prst="rect">
            <a:avLst/>
          </a:prstGeom>
        </p:spPr>
      </p:pic>
      <p:pic>
        <p:nvPicPr>
          <p:cNvPr id="31" name="Picture 30">
            <a:extLst>
              <a:ext uri="{FF2B5EF4-FFF2-40B4-BE49-F238E27FC236}">
                <a16:creationId xmlns:a16="http://schemas.microsoft.com/office/drawing/2014/main" id="{E0FD79A8-1491-428F-B79F-C27485703E49}"/>
              </a:ext>
            </a:extLst>
          </p:cNvPr>
          <p:cNvPicPr>
            <a:picLocks noChangeAspect="1"/>
          </p:cNvPicPr>
          <p:nvPr/>
        </p:nvPicPr>
        <p:blipFill rotWithShape="1">
          <a:blip r:embed="rId8">
            <a:extLst>
              <a:ext uri="{28A0092B-C50C-407E-A947-70E740481C1C}">
                <a14:useLocalDpi xmlns:a14="http://schemas.microsoft.com/office/drawing/2010/main" val="0"/>
              </a:ext>
            </a:extLst>
          </a:blip>
          <a:srcRect l="18652" t="6102" r="21450" b="5641"/>
          <a:stretch/>
        </p:blipFill>
        <p:spPr>
          <a:xfrm>
            <a:off x="777388" y="1263535"/>
            <a:ext cx="1428071" cy="4149281"/>
          </a:xfrm>
          <a:prstGeom prst="rect">
            <a:avLst/>
          </a:prstGeom>
        </p:spPr>
      </p:pic>
      <p:pic>
        <p:nvPicPr>
          <p:cNvPr id="32" name="Picture 31">
            <a:extLst>
              <a:ext uri="{FF2B5EF4-FFF2-40B4-BE49-F238E27FC236}">
                <a16:creationId xmlns:a16="http://schemas.microsoft.com/office/drawing/2014/main" id="{584DF2A5-18C4-4160-A689-D6947A0A8C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6050" y="1470026"/>
            <a:ext cx="1409292" cy="3942790"/>
          </a:xfrm>
          <a:prstGeom prst="rect">
            <a:avLst/>
          </a:prstGeom>
        </p:spPr>
      </p:pic>
      <p:pic>
        <p:nvPicPr>
          <p:cNvPr id="33" name="Picture 32">
            <a:extLst>
              <a:ext uri="{FF2B5EF4-FFF2-40B4-BE49-F238E27FC236}">
                <a16:creationId xmlns:a16="http://schemas.microsoft.com/office/drawing/2014/main" id="{B1154BD8-691F-46BC-B330-48A41EA3E7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1717" y="1450233"/>
            <a:ext cx="1636589" cy="3992370"/>
          </a:xfrm>
          <a:prstGeom prst="rect">
            <a:avLst/>
          </a:prstGeom>
        </p:spPr>
      </p:pic>
      <p:pic>
        <p:nvPicPr>
          <p:cNvPr id="34" name="Picture 33">
            <a:extLst>
              <a:ext uri="{FF2B5EF4-FFF2-40B4-BE49-F238E27FC236}">
                <a16:creationId xmlns:a16="http://schemas.microsoft.com/office/drawing/2014/main" id="{AE14F3B1-BFD4-4493-9CC5-B8E77481EECC}"/>
              </a:ext>
            </a:extLst>
          </p:cNvPr>
          <p:cNvPicPr>
            <a:picLocks noChangeAspect="1"/>
          </p:cNvPicPr>
          <p:nvPr/>
        </p:nvPicPr>
        <p:blipFill rotWithShape="1">
          <a:blip r:embed="rId11">
            <a:extLst>
              <a:ext uri="{28A0092B-C50C-407E-A947-70E740481C1C}">
                <a14:useLocalDpi xmlns:a14="http://schemas.microsoft.com/office/drawing/2010/main" val="0"/>
              </a:ext>
            </a:extLst>
          </a:blip>
          <a:srcRect l="17348" t="10531" r="20877" b="4550"/>
          <a:stretch/>
        </p:blipFill>
        <p:spPr>
          <a:xfrm>
            <a:off x="3240598" y="2834905"/>
            <a:ext cx="1472802" cy="3992370"/>
          </a:xfrm>
          <a:prstGeom prst="rect">
            <a:avLst/>
          </a:prstGeom>
        </p:spPr>
      </p:pic>
      <p:pic>
        <p:nvPicPr>
          <p:cNvPr id="36" name="Picture 35">
            <a:extLst>
              <a:ext uri="{FF2B5EF4-FFF2-40B4-BE49-F238E27FC236}">
                <a16:creationId xmlns:a16="http://schemas.microsoft.com/office/drawing/2014/main" id="{C0589EA7-5CAE-419E-A8C6-5C1E20782DE7}"/>
              </a:ext>
            </a:extLst>
          </p:cNvPr>
          <p:cNvPicPr>
            <a:picLocks noChangeAspect="1"/>
          </p:cNvPicPr>
          <p:nvPr/>
        </p:nvPicPr>
        <p:blipFill rotWithShape="1">
          <a:blip r:embed="rId12">
            <a:extLst>
              <a:ext uri="{28A0092B-C50C-407E-A947-70E740481C1C}">
                <a14:useLocalDpi xmlns:a14="http://schemas.microsoft.com/office/drawing/2010/main" val="0"/>
              </a:ext>
            </a:extLst>
          </a:blip>
          <a:srcRect l="18140" t="5502" r="20114" b="5755"/>
          <a:stretch/>
        </p:blipFill>
        <p:spPr>
          <a:xfrm>
            <a:off x="5077958" y="2477193"/>
            <a:ext cx="1534931" cy="4350082"/>
          </a:xfrm>
          <a:prstGeom prst="rect">
            <a:avLst/>
          </a:prstGeom>
        </p:spPr>
      </p:pic>
      <p:pic>
        <p:nvPicPr>
          <p:cNvPr id="37" name="Picture 36">
            <a:extLst>
              <a:ext uri="{FF2B5EF4-FFF2-40B4-BE49-F238E27FC236}">
                <a16:creationId xmlns:a16="http://schemas.microsoft.com/office/drawing/2014/main" id="{BAA07F51-D281-4D65-B97F-9C9E2C67C098}"/>
              </a:ext>
            </a:extLst>
          </p:cNvPr>
          <p:cNvPicPr>
            <a:picLocks noChangeAspect="1"/>
          </p:cNvPicPr>
          <p:nvPr/>
        </p:nvPicPr>
        <p:blipFill rotWithShape="1">
          <a:blip r:embed="rId13">
            <a:extLst>
              <a:ext uri="{28A0092B-C50C-407E-A947-70E740481C1C}">
                <a14:useLocalDpi xmlns:a14="http://schemas.microsoft.com/office/drawing/2010/main" val="0"/>
              </a:ext>
            </a:extLst>
          </a:blip>
          <a:srcRect l="21651" t="7207" r="16714" b="4552"/>
          <a:stretch/>
        </p:blipFill>
        <p:spPr>
          <a:xfrm>
            <a:off x="8459083" y="2681666"/>
            <a:ext cx="1468469" cy="4145609"/>
          </a:xfrm>
          <a:prstGeom prst="rect">
            <a:avLst/>
          </a:prstGeom>
        </p:spPr>
      </p:pic>
      <p:pic>
        <p:nvPicPr>
          <p:cNvPr id="39" name="Picture 38">
            <a:extLst>
              <a:ext uri="{FF2B5EF4-FFF2-40B4-BE49-F238E27FC236}">
                <a16:creationId xmlns:a16="http://schemas.microsoft.com/office/drawing/2014/main" id="{66623EA7-DB64-409D-A0FE-C396FD6D6C1B}"/>
              </a:ext>
            </a:extLst>
          </p:cNvPr>
          <p:cNvPicPr>
            <a:picLocks noChangeAspect="1"/>
          </p:cNvPicPr>
          <p:nvPr/>
        </p:nvPicPr>
        <p:blipFill rotWithShape="1">
          <a:blip r:embed="rId14">
            <a:extLst>
              <a:ext uri="{28A0092B-C50C-407E-A947-70E740481C1C}">
                <a14:useLocalDpi xmlns:a14="http://schemas.microsoft.com/office/drawing/2010/main" val="0"/>
              </a:ext>
            </a:extLst>
          </a:blip>
          <a:srcRect l="21163" t="9240" r="21047" b="3290"/>
          <a:stretch/>
        </p:blipFill>
        <p:spPr>
          <a:xfrm>
            <a:off x="1654548" y="2651761"/>
            <a:ext cx="1409292" cy="4206239"/>
          </a:xfrm>
          <a:prstGeom prst="rect">
            <a:avLst/>
          </a:prstGeom>
        </p:spPr>
      </p:pic>
      <p:pic>
        <p:nvPicPr>
          <p:cNvPr id="40" name="Picture 39">
            <a:extLst>
              <a:ext uri="{FF2B5EF4-FFF2-40B4-BE49-F238E27FC236}">
                <a16:creationId xmlns:a16="http://schemas.microsoft.com/office/drawing/2014/main" id="{CEBE9331-0263-406A-AD33-8FF35AE21B3A}"/>
              </a:ext>
            </a:extLst>
          </p:cNvPr>
          <p:cNvPicPr>
            <a:picLocks noChangeAspect="1"/>
          </p:cNvPicPr>
          <p:nvPr/>
        </p:nvPicPr>
        <p:blipFill rotWithShape="1">
          <a:blip r:embed="rId15">
            <a:extLst>
              <a:ext uri="{28A0092B-C50C-407E-A947-70E740481C1C}">
                <a14:useLocalDpi xmlns:a14="http://schemas.microsoft.com/office/drawing/2010/main" val="0"/>
              </a:ext>
            </a:extLst>
          </a:blip>
          <a:srcRect l="13002" t="7865" r="8749" b="5196"/>
          <a:stretch/>
        </p:blipFill>
        <p:spPr>
          <a:xfrm>
            <a:off x="25878" y="2651761"/>
            <a:ext cx="1428072" cy="4206240"/>
          </a:xfrm>
          <a:prstGeom prst="rect">
            <a:avLst/>
          </a:prstGeom>
        </p:spPr>
      </p:pic>
      <p:sp>
        <p:nvSpPr>
          <p:cNvPr id="41" name="TextBox 40">
            <a:extLst>
              <a:ext uri="{FF2B5EF4-FFF2-40B4-BE49-F238E27FC236}">
                <a16:creationId xmlns:a16="http://schemas.microsoft.com/office/drawing/2014/main" id="{33915EA3-3E1F-43E8-B3AA-7BC4545D2336}"/>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Software Development</a:t>
            </a:r>
            <a:endParaRPr lang="en-GB" sz="4400" dirty="0">
              <a:solidFill>
                <a:srgbClr val="21B9EC"/>
              </a:solidFill>
              <a:latin typeface="+mj-lt"/>
            </a:endParaRPr>
          </a:p>
        </p:txBody>
      </p:sp>
      <p:pic>
        <p:nvPicPr>
          <p:cNvPr id="42" name="Picture 41">
            <a:extLst>
              <a:ext uri="{FF2B5EF4-FFF2-40B4-BE49-F238E27FC236}">
                <a16:creationId xmlns:a16="http://schemas.microsoft.com/office/drawing/2014/main" id="{44C9E14F-7FBA-4147-B69F-A6FC9C29365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4124"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4CD9B21E-C4DB-451E-8C32-75D533C377E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96846" y="2681666"/>
            <a:ext cx="1590984" cy="4176333"/>
          </a:xfrm>
          <a:prstGeom prst="rect">
            <a:avLst/>
          </a:prstGeom>
        </p:spPr>
      </p:pic>
    </p:spTree>
    <p:extLst>
      <p:ext uri="{BB962C8B-B14F-4D97-AF65-F5344CB8AC3E}">
        <p14:creationId xmlns:p14="http://schemas.microsoft.com/office/powerpoint/2010/main" val="37838221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sultancy Services Team">
    <p:bg>
      <p:bgPr>
        <a:solidFill>
          <a:schemeClr val="bg1"/>
        </a:solidFill>
        <a:effectLst/>
      </p:bgPr>
    </p:bg>
    <p:spTree>
      <p:nvGrpSpPr>
        <p:cNvPr id="1" name=""/>
        <p:cNvGrpSpPr/>
        <p:nvPr/>
      </p:nvGrpSpPr>
      <p:grpSpPr>
        <a:xfrm>
          <a:off x="0" y="0"/>
          <a:ext cx="0" cy="0"/>
          <a:chOff x="0" y="0"/>
          <a:chExt cx="0" cy="0"/>
        </a:xfrm>
      </p:grpSpPr>
      <p:pic>
        <p:nvPicPr>
          <p:cNvPr id="12" name="Picture 4" descr="http://www.gbbuk.com/wp-content/uploads/2012/10/CharteredEngineerC3.png">
            <a:extLst>
              <a:ext uri="{FF2B5EF4-FFF2-40B4-BE49-F238E27FC236}">
                <a16:creationId xmlns:a16="http://schemas.microsoft.com/office/drawing/2014/main" id="{A51DF6FE-45D2-4058-9577-8596EAFC4E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DB516CF-81AF-48A7-9830-6044093ADC46}"/>
              </a:ext>
            </a:extLst>
          </p:cNvPr>
          <p:cNvPicPr>
            <a:picLocks noChangeAspect="1"/>
          </p:cNvPicPr>
          <p:nvPr/>
        </p:nvPicPr>
        <p:blipFill rotWithShape="1">
          <a:blip r:embed="rId3">
            <a:extLst>
              <a:ext uri="{28A0092B-C50C-407E-A947-70E740481C1C}">
                <a14:useLocalDpi xmlns:a14="http://schemas.microsoft.com/office/drawing/2010/main" val="0"/>
              </a:ext>
            </a:extLst>
          </a:blip>
          <a:srcRect l="18158" t="9328" r="20582" b="5301"/>
          <a:stretch/>
        </p:blipFill>
        <p:spPr>
          <a:xfrm>
            <a:off x="7758195" y="1837112"/>
            <a:ext cx="1782252" cy="4897629"/>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F89B5CF8-1CB1-41C2-8AFB-C1873377F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7267" y="1768895"/>
            <a:ext cx="2691895" cy="4907949"/>
          </a:xfrm>
          <a:prstGeom prst="rect">
            <a:avLst/>
          </a:prstGeom>
        </p:spPr>
      </p:pic>
      <p:pic>
        <p:nvPicPr>
          <p:cNvPr id="17" name="Picture 2" descr="http://www.mhalliday.co.uk/wp/wp-content/uploads/2014/09/mbcs-logo-colour-small.png">
            <a:extLst>
              <a:ext uri="{FF2B5EF4-FFF2-40B4-BE49-F238E27FC236}">
                <a16:creationId xmlns:a16="http://schemas.microsoft.com/office/drawing/2014/main" id="{77574BEC-A766-47FF-B742-C92D9D0DEE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E6F8C60-6BD1-412A-A656-6AF381CBAC8E}"/>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Consultancy Services</a:t>
            </a:r>
            <a:endParaRPr lang="en-GB" sz="4400" dirty="0">
              <a:solidFill>
                <a:srgbClr val="21B9EC"/>
              </a:solidFill>
              <a:latin typeface="+mj-lt"/>
            </a:endParaRPr>
          </a:p>
        </p:txBody>
      </p:sp>
      <p:pic>
        <p:nvPicPr>
          <p:cNvPr id="21" name="Picture 20">
            <a:extLst>
              <a:ext uri="{FF2B5EF4-FFF2-40B4-BE49-F238E27FC236}">
                <a16:creationId xmlns:a16="http://schemas.microsoft.com/office/drawing/2014/main" id="{0935D79F-C018-41AD-8A12-6217D91D7B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157" y="5805491"/>
            <a:ext cx="525714" cy="876190"/>
          </a:xfrm>
          <a:prstGeom prst="rect">
            <a:avLst/>
          </a:prstGeom>
          <a:ln w="12700">
            <a:solidFill>
              <a:schemeClr val="bg1"/>
            </a:solidFill>
          </a:ln>
        </p:spPr>
      </p:pic>
      <p:pic>
        <p:nvPicPr>
          <p:cNvPr id="22" name="Picture 21">
            <a:extLst>
              <a:ext uri="{FF2B5EF4-FFF2-40B4-BE49-F238E27FC236}">
                <a16:creationId xmlns:a16="http://schemas.microsoft.com/office/drawing/2014/main" id="{B32BB1CE-1EA7-4AA0-BB87-5FF909249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5131" y="1768895"/>
            <a:ext cx="1886978" cy="4970661"/>
          </a:xfrm>
          <a:prstGeom prst="rect">
            <a:avLst/>
          </a:prstGeom>
        </p:spPr>
      </p:pic>
      <p:pic>
        <p:nvPicPr>
          <p:cNvPr id="26" name="Picture 25">
            <a:extLst>
              <a:ext uri="{FF2B5EF4-FFF2-40B4-BE49-F238E27FC236}">
                <a16:creationId xmlns:a16="http://schemas.microsoft.com/office/drawing/2014/main" id="{3DB9A727-C14A-4EEC-BCBF-4201BD68E2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2745" y="5800654"/>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400788F2-4A79-4722-BFDF-025476EA39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1193" y="1837112"/>
            <a:ext cx="1782252" cy="4897629"/>
          </a:xfrm>
          <a:prstGeom prst="rect">
            <a:avLst/>
          </a:prstGeom>
        </p:spPr>
      </p:pic>
      <p:pic>
        <p:nvPicPr>
          <p:cNvPr id="28" name="Picture 27" descr="A close up of a mask&#10;&#10;Description generated with high confidence">
            <a:extLst>
              <a:ext uri="{FF2B5EF4-FFF2-40B4-BE49-F238E27FC236}">
                <a16:creationId xmlns:a16="http://schemas.microsoft.com/office/drawing/2014/main" id="{3A3C0F89-71D4-4ADE-9D27-02D4B0BAC6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048" y="1837111"/>
            <a:ext cx="1682917" cy="4897629"/>
          </a:xfrm>
          <a:prstGeom prst="rect">
            <a:avLst/>
          </a:prstGeom>
        </p:spPr>
      </p:pic>
      <p:pic>
        <p:nvPicPr>
          <p:cNvPr id="29" name="Picture 28">
            <a:extLst>
              <a:ext uri="{FF2B5EF4-FFF2-40B4-BE49-F238E27FC236}">
                <a16:creationId xmlns:a16="http://schemas.microsoft.com/office/drawing/2014/main" id="{F15D7292-90EE-44F1-AB5E-803BD0CBEC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0079"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0C913D8A-005D-45EC-A872-E96B7D1AB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46803" y="5800654"/>
            <a:ext cx="525714" cy="876190"/>
          </a:xfrm>
          <a:prstGeom prst="rect">
            <a:avLst/>
          </a:prstGeom>
          <a:ln w="12700">
            <a:solidFill>
              <a:schemeClr val="bg1"/>
            </a:solidFill>
          </a:ln>
        </p:spPr>
      </p:pic>
    </p:spTree>
    <p:extLst>
      <p:ext uri="{BB962C8B-B14F-4D97-AF65-F5344CB8AC3E}">
        <p14:creationId xmlns:p14="http://schemas.microsoft.com/office/powerpoint/2010/main" val="2168896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upport Engineering Test">
    <p:bg>
      <p:bgPr>
        <a:solidFill>
          <a:schemeClr val="bg1"/>
        </a:solidFill>
        <a:effectLst/>
      </p:bgPr>
    </p:bg>
    <p:spTree>
      <p:nvGrpSpPr>
        <p:cNvPr id="1" name=""/>
        <p:cNvGrpSpPr/>
        <p:nvPr/>
      </p:nvGrpSpPr>
      <p:grpSpPr>
        <a:xfrm>
          <a:off x="0" y="0"/>
          <a:ext cx="0" cy="0"/>
          <a:chOff x="0" y="0"/>
          <a:chExt cx="0" cy="0"/>
        </a:xfrm>
      </p:grpSpPr>
      <p:pic>
        <p:nvPicPr>
          <p:cNvPr id="13" name="Picture 12" descr="A close up of a mans face&#10;&#10;Description generated with high confidence">
            <a:extLst>
              <a:ext uri="{FF2B5EF4-FFF2-40B4-BE49-F238E27FC236}">
                <a16:creationId xmlns:a16="http://schemas.microsoft.com/office/drawing/2014/main" id="{D4CC5EF6-C234-4E7D-8202-6D0630621E16}"/>
              </a:ext>
            </a:extLst>
          </p:cNvPr>
          <p:cNvPicPr>
            <a:picLocks noChangeAspect="1"/>
          </p:cNvPicPr>
          <p:nvPr/>
        </p:nvPicPr>
        <p:blipFill rotWithShape="1">
          <a:blip r:embed="rId2">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7" name="Picture 6">
            <a:extLst>
              <a:ext uri="{FF2B5EF4-FFF2-40B4-BE49-F238E27FC236}">
                <a16:creationId xmlns:a16="http://schemas.microsoft.com/office/drawing/2014/main" id="{9D09AD48-797A-4CB6-A939-ECF6CE94035D}"/>
              </a:ext>
            </a:extLst>
          </p:cNvPr>
          <p:cNvPicPr>
            <a:picLocks noChangeAspect="1"/>
          </p:cNvPicPr>
          <p:nvPr/>
        </p:nvPicPr>
        <p:blipFill rotWithShape="1">
          <a:blip r:embed="rId3">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8" name="Picture 7">
            <a:extLst>
              <a:ext uri="{FF2B5EF4-FFF2-40B4-BE49-F238E27FC236}">
                <a16:creationId xmlns:a16="http://schemas.microsoft.com/office/drawing/2014/main" id="{B1F586D1-E15B-4814-AEAE-582913996C24}"/>
              </a:ext>
            </a:extLst>
          </p:cNvPr>
          <p:cNvPicPr>
            <a:picLocks noChangeAspect="1"/>
          </p:cNvPicPr>
          <p:nvPr/>
        </p:nvPicPr>
        <p:blipFill rotWithShape="1">
          <a:blip r:embed="rId4">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9" name="Picture 8">
            <a:extLst>
              <a:ext uri="{FF2B5EF4-FFF2-40B4-BE49-F238E27FC236}">
                <a16:creationId xmlns:a16="http://schemas.microsoft.com/office/drawing/2014/main" id="{BB22DE95-A77B-4912-B84B-9B54F3C96B43}"/>
              </a:ext>
            </a:extLst>
          </p:cNvPr>
          <p:cNvPicPr>
            <a:picLocks noChangeAspect="1"/>
          </p:cNvPicPr>
          <p:nvPr/>
        </p:nvPicPr>
        <p:blipFill rotWithShape="1">
          <a:blip r:embed="rId5">
            <a:extLst>
              <a:ext uri="{28A0092B-C50C-407E-A947-70E740481C1C}">
                <a14:useLocalDpi xmlns:a14="http://schemas.microsoft.com/office/drawing/2010/main" val="0"/>
              </a:ext>
            </a:extLst>
          </a:blip>
          <a:srcRect l="15785" t="6860" r="19770" b="5399"/>
          <a:stretch/>
        </p:blipFill>
        <p:spPr>
          <a:xfrm>
            <a:off x="380480" y="1865819"/>
            <a:ext cx="1788001" cy="4800306"/>
          </a:xfrm>
          <a:prstGeom prst="rect">
            <a:avLst/>
          </a:prstGeom>
        </p:spPr>
      </p:pic>
      <p:pic>
        <p:nvPicPr>
          <p:cNvPr id="3" name="Picture 2">
            <a:extLst>
              <a:ext uri="{FF2B5EF4-FFF2-40B4-BE49-F238E27FC236}">
                <a16:creationId xmlns:a16="http://schemas.microsoft.com/office/drawing/2014/main" id="{3DBA45ED-438E-4490-9C58-FCF45E0E39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17" name="Picture 16">
            <a:extLst>
              <a:ext uri="{FF2B5EF4-FFF2-40B4-BE49-F238E27FC236}">
                <a16:creationId xmlns:a16="http://schemas.microsoft.com/office/drawing/2014/main" id="{89763354-DC7F-4D7D-83B6-ACECB2A52F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18" name="Picture 2" descr="http://www.mhalliday.co.uk/wp/wp-content/uploads/2014/09/mbcs-logo-colour-small.png">
            <a:extLst>
              <a:ext uri="{FF2B5EF4-FFF2-40B4-BE49-F238E27FC236}">
                <a16:creationId xmlns:a16="http://schemas.microsoft.com/office/drawing/2014/main" id="{153BC304-6811-42A3-A5D2-20481078338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0FDC34-4965-487A-9F4E-8345B1CB75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12" name="TextBox 11">
            <a:extLst>
              <a:ext uri="{FF2B5EF4-FFF2-40B4-BE49-F238E27FC236}">
                <a16:creationId xmlns:a16="http://schemas.microsoft.com/office/drawing/2014/main" id="{B1F4F0C9-ADE2-4FA1-B397-62284CF0F88F}"/>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Support, Engineering &amp; Test</a:t>
            </a:r>
            <a:endParaRPr lang="en-GB" sz="4400" dirty="0">
              <a:solidFill>
                <a:srgbClr val="21B9EC"/>
              </a:solidFill>
              <a:latin typeface="+mj-lt"/>
            </a:endParaRPr>
          </a:p>
        </p:txBody>
      </p:sp>
      <p:pic>
        <p:nvPicPr>
          <p:cNvPr id="14" name="Picture 13">
            <a:extLst>
              <a:ext uri="{FF2B5EF4-FFF2-40B4-BE49-F238E27FC236}">
                <a16:creationId xmlns:a16="http://schemas.microsoft.com/office/drawing/2014/main" id="{FD85B18D-C250-499F-9000-931FF23FF7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2498672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418" t="7765" r="14838" b="3845"/>
          <a:stretch/>
        </p:blipFill>
        <p:spPr>
          <a:xfrm>
            <a:off x="3771973" y="1729047"/>
            <a:ext cx="2138375" cy="5054138"/>
          </a:xfrm>
          <a:prstGeom prst="rect">
            <a:avLst/>
          </a:prstGeom>
        </p:spPr>
      </p:pic>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22843" t="6093" r="19727" b="4029"/>
          <a:stretch/>
        </p:blipFill>
        <p:spPr>
          <a:xfrm>
            <a:off x="6096000" y="1878676"/>
            <a:ext cx="2216727" cy="4904509"/>
          </a:xfrm>
          <a:prstGeom prst="rect">
            <a:avLst/>
          </a:prstGeom>
        </p:spPr>
      </p:pic>
      <p:pic>
        <p:nvPicPr>
          <p:cNvPr id="12" name="Picture 11">
            <a:extLst>
              <a:ext uri="{FF2B5EF4-FFF2-40B4-BE49-F238E27FC236}">
                <a16:creationId xmlns:a16="http://schemas.microsoft.com/office/drawing/2014/main" id="{F093F0E3-C562-4EF0-9726-3396D7936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686" y="5829417"/>
            <a:ext cx="525714" cy="876190"/>
          </a:xfrm>
          <a:prstGeom prst="rect">
            <a:avLst/>
          </a:prstGeom>
          <a:ln w="12700">
            <a:solidFill>
              <a:schemeClr val="bg1"/>
            </a:solidFill>
          </a:ln>
        </p:spPr>
      </p:pic>
      <p:sp>
        <p:nvSpPr>
          <p:cNvPr id="13" name="TextBox 12">
            <a:extLst>
              <a:ext uri="{FF2B5EF4-FFF2-40B4-BE49-F238E27FC236}">
                <a16:creationId xmlns:a16="http://schemas.microsoft.com/office/drawing/2014/main" id="{AF8AB602-115A-44FD-8267-7E795DC790D2}"/>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IT</a:t>
            </a:r>
            <a:endParaRPr lang="en-GB" sz="4400" dirty="0">
              <a:solidFill>
                <a:srgbClr val="21B9EC"/>
              </a:solidFill>
              <a:latin typeface="+mj-lt"/>
            </a:endParaRPr>
          </a:p>
        </p:txBody>
      </p:sp>
    </p:spTree>
    <p:extLst>
      <p:ext uri="{BB962C8B-B14F-4D97-AF65-F5344CB8AC3E}">
        <p14:creationId xmlns:p14="http://schemas.microsoft.com/office/powerpoint/2010/main" val="9585002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sign">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6F16BE-9E16-46E6-8B1E-671A8DB3C447}"/>
              </a:ext>
            </a:extLst>
          </p:cNvPr>
          <p:cNvSpPr txBox="1"/>
          <p:nvPr/>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Design</a:t>
            </a:r>
            <a:endParaRPr lang="en-GB" sz="4400" dirty="0">
              <a:solidFill>
                <a:srgbClr val="21B9EC"/>
              </a:solidFill>
              <a:latin typeface="+mj-lt"/>
            </a:endParaRPr>
          </a:p>
        </p:txBody>
      </p:sp>
      <p:pic>
        <p:nvPicPr>
          <p:cNvPr id="4" name="Picture 3">
            <a:extLst>
              <a:ext uri="{FF2B5EF4-FFF2-40B4-BE49-F238E27FC236}">
                <a16:creationId xmlns:a16="http://schemas.microsoft.com/office/drawing/2014/main" id="{19BBAC64-57B1-4E5B-9B27-B2B2CCAF3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945" y="1704109"/>
            <a:ext cx="1720368" cy="4995950"/>
          </a:xfrm>
          <a:prstGeom prst="rect">
            <a:avLst/>
          </a:prstGeom>
        </p:spPr>
      </p:pic>
      <p:pic>
        <p:nvPicPr>
          <p:cNvPr id="5" name="Picture 4" descr="A close up of a womans face&#10;&#10;Description generated with very high confidence">
            <a:extLst>
              <a:ext uri="{FF2B5EF4-FFF2-40B4-BE49-F238E27FC236}">
                <a16:creationId xmlns:a16="http://schemas.microsoft.com/office/drawing/2014/main" id="{C1638B8C-FFFF-4D86-96BA-2F11ED0A8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521" y="1820173"/>
            <a:ext cx="1813029" cy="4879885"/>
          </a:xfrm>
          <a:prstGeom prst="rect">
            <a:avLst/>
          </a:prstGeom>
        </p:spPr>
      </p:pic>
    </p:spTree>
    <p:extLst>
      <p:ext uri="{BB962C8B-B14F-4D97-AF65-F5344CB8AC3E}">
        <p14:creationId xmlns:p14="http://schemas.microsoft.com/office/powerpoint/2010/main" val="37304310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31532292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22816471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928249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728826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912439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05688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53360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496747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33381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18403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05160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282958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p:nvPicPr>
        <p:blipFill rotWithShape="1">
          <a:blip r:embed="rId10">
            <a:extLst>
              <a:ext uri="{28A0092B-C50C-407E-A947-70E740481C1C}">
                <a14:useLocalDpi xmlns:a14="http://schemas.microsoft.com/office/drawing/2010/main" val="0"/>
              </a:ext>
            </a:extLst>
          </a:blip>
          <a:srcRect l="20835" t="-1379"/>
          <a:stretch/>
        </p:blipFill>
        <p:spPr>
          <a:xfrm>
            <a:off x="1604356" y="5696947"/>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p:nvPicPr>
        <p:blipFill rotWithShape="1">
          <a:blip r:embed="rId10">
            <a:extLst>
              <a:ext uri="{28A0092B-C50C-407E-A947-70E740481C1C}">
                <a14:useLocalDpi xmlns:a14="http://schemas.microsoft.com/office/drawing/2010/main" val="0"/>
              </a:ext>
            </a:extLst>
          </a:blip>
          <a:srcRect t="-1379" r="79165"/>
          <a:stretch/>
        </p:blipFill>
        <p:spPr>
          <a:xfrm>
            <a:off x="1052986" y="5696947"/>
            <a:ext cx="420658" cy="511705"/>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700F8892-D121-4EE9-BF49-8DEE046D34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8101" y="559008"/>
            <a:ext cx="2920491" cy="533143"/>
          </a:xfrm>
          <a:prstGeom prst="rect">
            <a:avLst/>
          </a:prstGeom>
        </p:spPr>
      </p:pic>
    </p:spTree>
    <p:extLst>
      <p:ext uri="{BB962C8B-B14F-4D97-AF65-F5344CB8AC3E}">
        <p14:creationId xmlns:p14="http://schemas.microsoft.com/office/powerpoint/2010/main" val="27339236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theme" Target="../theme/theme2.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41" Type="http://schemas.openxmlformats.org/officeDocument/2006/relationships/slideLayout" Target="../slideLayouts/slideLayout93.xml"/><Relationship Id="rId54" Type="http://schemas.openxmlformats.org/officeDocument/2006/relationships/slideLayout" Target="../slideLayouts/slideLayout106.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slideLayout" Target="../slideLayouts/slideLayout105.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766876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xml"/><Relationship Id="rId1" Type="http://schemas.openxmlformats.org/officeDocument/2006/relationships/slideLayout" Target="../slideLayouts/slideLayout58.xml"/><Relationship Id="rId5" Type="http://schemas.openxmlformats.org/officeDocument/2006/relationships/image" Target="../media/image185.svg"/><Relationship Id="rId4" Type="http://schemas.openxmlformats.org/officeDocument/2006/relationships/image" Target="../media/image1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177.png"/></Relationships>
</file>

<file path=ppt/slides/_rels/slide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xml"/><Relationship Id="rId1" Type="http://schemas.openxmlformats.org/officeDocument/2006/relationships/slideLayout" Target="../slideLayouts/slideLayout55.xml"/><Relationship Id="rId4" Type="http://schemas.openxmlformats.org/officeDocument/2006/relationships/image" Target="../media/image179.png"/></Relationships>
</file>

<file path=ppt/slides/_rels/slide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xml"/><Relationship Id="rId1" Type="http://schemas.openxmlformats.org/officeDocument/2006/relationships/slideLayout" Target="../slideLayouts/slideLayout55.xml"/><Relationship Id="rId4" Type="http://schemas.openxmlformats.org/officeDocument/2006/relationships/image" Target="../media/image1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18B3-CA35-4BAB-814B-9ABC05FE5CDC}"/>
              </a:ext>
            </a:extLst>
          </p:cNvPr>
          <p:cNvSpPr>
            <a:spLocks noGrp="1"/>
          </p:cNvSpPr>
          <p:nvPr>
            <p:ph type="title"/>
          </p:nvPr>
        </p:nvSpPr>
        <p:spPr/>
        <p:txBody>
          <a:bodyPr/>
          <a:lstStyle/>
          <a:p>
            <a:r>
              <a:rPr lang="en-GB" dirty="0"/>
              <a:t>Module Manifest</a:t>
            </a:r>
          </a:p>
        </p:txBody>
      </p:sp>
      <p:sp>
        <p:nvSpPr>
          <p:cNvPr id="3" name="Content Placeholder 2">
            <a:extLst>
              <a:ext uri="{FF2B5EF4-FFF2-40B4-BE49-F238E27FC236}">
                <a16:creationId xmlns:a16="http://schemas.microsoft.com/office/drawing/2014/main" id="{0673CD42-F812-41F5-9119-55C62665F96C}"/>
              </a:ext>
            </a:extLst>
          </p:cNvPr>
          <p:cNvSpPr>
            <a:spLocks noGrp="1"/>
          </p:cNvSpPr>
          <p:nvPr>
            <p:ph idx="1"/>
          </p:nvPr>
        </p:nvSpPr>
        <p:spPr/>
        <p:txBody>
          <a:bodyPr/>
          <a:lstStyle/>
          <a:p>
            <a:r>
              <a:rPr lang="en-GB" dirty="0"/>
              <a:t>Always use one</a:t>
            </a:r>
          </a:p>
          <a:p>
            <a:endParaRPr lang="en-GB" dirty="0"/>
          </a:p>
          <a:p>
            <a:r>
              <a:rPr lang="en-GB" dirty="0"/>
              <a:t>Name should match folder name in casing</a:t>
            </a:r>
          </a:p>
          <a:p>
            <a:endParaRPr lang="en-GB" dirty="0"/>
          </a:p>
          <a:p>
            <a:r>
              <a:rPr lang="en-GB" dirty="0"/>
              <a:t>Don’t use * for exported functions, cmdlets, aliases or variables</a:t>
            </a:r>
          </a:p>
        </p:txBody>
      </p:sp>
    </p:spTree>
    <p:extLst>
      <p:ext uri="{BB962C8B-B14F-4D97-AF65-F5344CB8AC3E}">
        <p14:creationId xmlns:p14="http://schemas.microsoft.com/office/powerpoint/2010/main" val="2752751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CF23-FF36-471B-B396-3658213ABF9D}"/>
              </a:ext>
            </a:extLst>
          </p:cNvPr>
          <p:cNvSpPr>
            <a:spLocks noGrp="1"/>
          </p:cNvSpPr>
          <p:nvPr>
            <p:ph type="title"/>
          </p:nvPr>
        </p:nvSpPr>
        <p:spPr/>
        <p:txBody>
          <a:bodyPr/>
          <a:lstStyle/>
          <a:p>
            <a:r>
              <a:rPr lang="en-GB" dirty="0"/>
              <a:t>Folder Structure</a:t>
            </a:r>
          </a:p>
        </p:txBody>
      </p:sp>
      <p:sp>
        <p:nvSpPr>
          <p:cNvPr id="3" name="Content Placeholder 2">
            <a:extLst>
              <a:ext uri="{FF2B5EF4-FFF2-40B4-BE49-F238E27FC236}">
                <a16:creationId xmlns:a16="http://schemas.microsoft.com/office/drawing/2014/main" id="{CD93D4C6-8FAD-4ACB-84A0-7FA441C036E5}"/>
              </a:ext>
            </a:extLst>
          </p:cNvPr>
          <p:cNvSpPr>
            <a:spLocks noGrp="1"/>
          </p:cNvSpPr>
          <p:nvPr>
            <p:ph idx="1"/>
          </p:nvPr>
        </p:nvSpPr>
        <p:spPr>
          <a:xfrm>
            <a:off x="838200" y="1825625"/>
            <a:ext cx="8318241" cy="4351338"/>
          </a:xfrm>
        </p:spPr>
        <p:txBody>
          <a:bodyPr>
            <a:normAutofit lnSpcReduction="10000"/>
          </a:bodyPr>
          <a:lstStyle/>
          <a:p>
            <a:r>
              <a:rPr lang="en-GB" dirty="0"/>
              <a:t>Git Ignore file set to ignore the output directory</a:t>
            </a:r>
          </a:p>
          <a:p>
            <a:endParaRPr lang="en-GB" dirty="0"/>
          </a:p>
          <a:p>
            <a:r>
              <a:rPr lang="en-GB" dirty="0"/>
              <a:t>VS Code folder to enforce some coding styles and use build script for debugging</a:t>
            </a:r>
          </a:p>
          <a:p>
            <a:endParaRPr lang="en-GB" dirty="0"/>
          </a:p>
          <a:p>
            <a:r>
              <a:rPr lang="en-GB" dirty="0"/>
              <a:t>Source split into public and private folders with 1 function per ps1 file.</a:t>
            </a:r>
          </a:p>
          <a:p>
            <a:endParaRPr lang="en-GB" dirty="0"/>
          </a:p>
          <a:p>
            <a:r>
              <a:rPr lang="en-GB" dirty="0"/>
              <a:t>Templating systems like Plaster and </a:t>
            </a:r>
            <a:r>
              <a:rPr lang="en-GB" dirty="0" err="1"/>
              <a:t>PSModuleDevelopment</a:t>
            </a:r>
            <a:r>
              <a:rPr lang="en-GB" dirty="0"/>
              <a:t> make this easier </a:t>
            </a:r>
            <a:r>
              <a:rPr lang="en-GB"/>
              <a:t>to create.</a:t>
            </a:r>
            <a:endParaRPr lang="en-GB" dirty="0"/>
          </a:p>
        </p:txBody>
      </p:sp>
      <p:pic>
        <p:nvPicPr>
          <p:cNvPr id="6" name="Picture 5">
            <a:extLst>
              <a:ext uri="{FF2B5EF4-FFF2-40B4-BE49-F238E27FC236}">
                <a16:creationId xmlns:a16="http://schemas.microsoft.com/office/drawing/2014/main" id="{B57C32DF-2B6F-4125-A15E-2AFBF5335201}"/>
              </a:ext>
            </a:extLst>
          </p:cNvPr>
          <p:cNvPicPr>
            <a:picLocks noChangeAspect="1"/>
          </p:cNvPicPr>
          <p:nvPr/>
        </p:nvPicPr>
        <p:blipFill>
          <a:blip r:embed="rId3"/>
          <a:stretch>
            <a:fillRect/>
          </a:stretch>
        </p:blipFill>
        <p:spPr>
          <a:xfrm>
            <a:off x="9337799" y="832595"/>
            <a:ext cx="2559606" cy="5192810"/>
          </a:xfrm>
          <a:prstGeom prst="rect">
            <a:avLst/>
          </a:prstGeom>
        </p:spPr>
      </p:pic>
    </p:spTree>
    <p:extLst>
      <p:ext uri="{BB962C8B-B14F-4D97-AF65-F5344CB8AC3E}">
        <p14:creationId xmlns:p14="http://schemas.microsoft.com/office/powerpoint/2010/main" val="851553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39F9-59DD-42BC-8EB9-D2412BA72203}"/>
              </a:ext>
            </a:extLst>
          </p:cNvPr>
          <p:cNvSpPr>
            <a:spLocks noGrp="1"/>
          </p:cNvSpPr>
          <p:nvPr>
            <p:ph type="title"/>
          </p:nvPr>
        </p:nvSpPr>
        <p:spPr/>
        <p:txBody>
          <a:bodyPr/>
          <a:lstStyle/>
          <a:p>
            <a:r>
              <a:rPr lang="en-GB" dirty="0"/>
              <a:t>General Good Practice</a:t>
            </a:r>
          </a:p>
        </p:txBody>
      </p:sp>
      <p:sp>
        <p:nvSpPr>
          <p:cNvPr id="3" name="Content Placeholder 2">
            <a:extLst>
              <a:ext uri="{FF2B5EF4-FFF2-40B4-BE49-F238E27FC236}">
                <a16:creationId xmlns:a16="http://schemas.microsoft.com/office/drawing/2014/main" id="{69340320-FC04-418E-996A-A8763EB6E835}"/>
              </a:ext>
            </a:extLst>
          </p:cNvPr>
          <p:cNvSpPr>
            <a:spLocks noGrp="1"/>
          </p:cNvSpPr>
          <p:nvPr>
            <p:ph idx="1"/>
          </p:nvPr>
        </p:nvSpPr>
        <p:spPr/>
        <p:txBody>
          <a:bodyPr/>
          <a:lstStyle/>
          <a:p>
            <a:r>
              <a:rPr lang="en-GB" dirty="0"/>
              <a:t>Version stamp your module-</a:t>
            </a:r>
          </a:p>
          <a:p>
            <a:pPr lvl="1"/>
            <a:r>
              <a:rPr lang="en-GB" dirty="0"/>
              <a:t>Major increases on breaking changes</a:t>
            </a:r>
          </a:p>
          <a:p>
            <a:pPr lvl="1"/>
            <a:r>
              <a:rPr lang="en-GB" dirty="0"/>
              <a:t>Minor changes with new non-breaking changes, bug fixes etc</a:t>
            </a:r>
          </a:p>
          <a:p>
            <a:pPr lvl="1"/>
            <a:r>
              <a:rPr lang="en-GB" dirty="0"/>
              <a:t>Revision however many times the module was built before releasing this version</a:t>
            </a:r>
          </a:p>
          <a:p>
            <a:pPr lvl="1"/>
            <a:endParaRPr lang="en-GB" dirty="0"/>
          </a:p>
          <a:p>
            <a:r>
              <a:rPr lang="en-GB" dirty="0"/>
              <a:t>Don’t create functions with the same name as core functions.</a:t>
            </a:r>
          </a:p>
          <a:p>
            <a:pPr lvl="1"/>
            <a:r>
              <a:rPr lang="en-GB" dirty="0"/>
              <a:t>Create an alias pointing at your suitably named version</a:t>
            </a:r>
          </a:p>
        </p:txBody>
      </p:sp>
    </p:spTree>
    <p:extLst>
      <p:ext uri="{BB962C8B-B14F-4D97-AF65-F5344CB8AC3E}">
        <p14:creationId xmlns:p14="http://schemas.microsoft.com/office/powerpoint/2010/main" val="147998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Azure Pipelines,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6F0-FE87-474D-B6ED-6A482A8CE42D}"/>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FF4D9DA-7441-43B7-A2CC-A2A9A9CE28AD}"/>
              </a:ext>
            </a:extLst>
          </p:cNvPr>
          <p:cNvSpPr>
            <a:spLocks noGrp="1"/>
          </p:cNvSpPr>
          <p:nvPr>
            <p:ph idx="1"/>
          </p:nvPr>
        </p:nvSpPr>
        <p:spPr/>
        <p:txBody>
          <a:bodyPr/>
          <a:lstStyle/>
          <a:p>
            <a:r>
              <a:rPr lang="en-GB" dirty="0"/>
              <a:t>Pester is your friend</a:t>
            </a:r>
          </a:p>
          <a:p>
            <a:endParaRPr lang="en-GB" dirty="0"/>
          </a:p>
          <a:p>
            <a:r>
              <a:rPr lang="en-GB" dirty="0"/>
              <a:t>Test against the compiled psm1</a:t>
            </a:r>
          </a:p>
          <a:p>
            <a:endParaRPr lang="en-GB" dirty="0"/>
          </a:p>
          <a:p>
            <a:r>
              <a:rPr lang="en-GB" dirty="0"/>
              <a:t>If a bug is found, write a </a:t>
            </a:r>
            <a:r>
              <a:rPr lang="en-GB"/>
              <a:t>test for it and then fix it</a:t>
            </a:r>
          </a:p>
        </p:txBody>
      </p:sp>
    </p:spTree>
    <p:extLst>
      <p:ext uri="{BB962C8B-B14F-4D97-AF65-F5344CB8AC3E}">
        <p14:creationId xmlns:p14="http://schemas.microsoft.com/office/powerpoint/2010/main" val="343645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B141-674D-40AA-9EFE-AE0538B6DD4D}"/>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615BA95C-79EF-4B2C-A4D3-CA7B3FBC0FF7}"/>
              </a:ext>
            </a:extLst>
          </p:cNvPr>
          <p:cNvSpPr>
            <a:spLocks noGrp="1"/>
          </p:cNvSpPr>
          <p:nvPr>
            <p:ph idx="1"/>
          </p:nvPr>
        </p:nvSpPr>
        <p:spPr/>
        <p:txBody>
          <a:bodyPr/>
          <a:lstStyle/>
          <a:p>
            <a:r>
              <a:rPr lang="en-GB" dirty="0"/>
              <a:t>Write it</a:t>
            </a:r>
          </a:p>
          <a:p>
            <a:endParaRPr lang="en-GB" dirty="0"/>
          </a:p>
          <a:p>
            <a:r>
              <a:rPr lang="en-GB" dirty="0"/>
              <a:t>Consider </a:t>
            </a:r>
            <a:r>
              <a:rPr lang="en-GB" dirty="0" err="1"/>
              <a:t>PlatyPS</a:t>
            </a:r>
            <a:r>
              <a:rPr lang="en-GB" dirty="0"/>
              <a:t> to generate external help</a:t>
            </a:r>
          </a:p>
          <a:p>
            <a:endParaRPr lang="en-GB" dirty="0"/>
          </a:p>
          <a:p>
            <a:r>
              <a:rPr lang="en-GB" dirty="0"/>
              <a:t>Teach/Remind users about Get-Help</a:t>
            </a:r>
          </a:p>
          <a:p>
            <a:endParaRPr lang="en-GB" dirty="0"/>
          </a:p>
          <a:p>
            <a:r>
              <a:rPr lang="en-GB" dirty="0"/>
              <a:t>About pages are your friend for complex details</a:t>
            </a:r>
          </a:p>
        </p:txBody>
      </p:sp>
    </p:spTree>
    <p:extLst>
      <p:ext uri="{BB962C8B-B14F-4D97-AF65-F5344CB8AC3E}">
        <p14:creationId xmlns:p14="http://schemas.microsoft.com/office/powerpoint/2010/main" val="1223258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786" b="6786"/>
          <a:stretch>
            <a:fillRect/>
          </a:stretch>
        </p:blipFill>
        <p:spPr/>
      </p:pic>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a:bodyPr>
          <a:lstStyle/>
          <a:p>
            <a:r>
              <a:rPr lang="en-GB" dirty="0"/>
              <a:t>DevOps and ALM consultant at Black Marble</a:t>
            </a:r>
          </a:p>
          <a:p>
            <a:r>
              <a:rPr lang="en-GB" dirty="0"/>
              <a:t>5+ Years PowerShell experience</a:t>
            </a:r>
          </a:p>
          <a:p>
            <a:r>
              <a:rPr lang="en-GB" dirty="0"/>
              <a:t>Spent the last 3 years+ automating software builds and </a:t>
            </a:r>
            <a:r>
              <a:rPr lang="en-GB"/>
              <a:t>writing DSC</a:t>
            </a:r>
            <a:endParaRPr lang="en-GB" dirty="0"/>
          </a:p>
          <a:p>
            <a:r>
              <a:rPr lang="en-GB" dirty="0"/>
              <a:t>Contribute to various DSC resources and maintain 3.5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Function Design</a:t>
            </a:r>
          </a:p>
          <a:p>
            <a:r>
              <a:rPr lang="en-GB" dirty="0"/>
              <a:t>Module Structure options</a:t>
            </a:r>
          </a:p>
          <a:p>
            <a:r>
              <a:rPr lang="en-GB" dirty="0"/>
              <a:t>Folder Structure</a:t>
            </a:r>
          </a:p>
          <a:p>
            <a:r>
              <a:rPr lang="en-GB" dirty="0"/>
              <a:t>Build Scripts</a:t>
            </a:r>
          </a:p>
          <a:p>
            <a:r>
              <a:rPr lang="en-GB" dirty="0"/>
              <a:t>Testing</a:t>
            </a:r>
          </a:p>
          <a:p>
            <a:r>
              <a:rPr lang="en-GB" dirty="0"/>
              <a:t>Documentation</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a:xfrm>
            <a:off x="838200" y="1825625"/>
            <a:ext cx="10245436" cy="768928"/>
          </a:xfrm>
        </p:spPr>
        <p:txBody>
          <a:bodyPr/>
          <a:lstStyle/>
          <a:p>
            <a:r>
              <a:rPr lang="en-GB" dirty="0"/>
              <a:t>We’re </a:t>
            </a:r>
            <a:r>
              <a:rPr lang="en-GB" strike="sngStrike"/>
              <a:t>developers</a:t>
            </a:r>
            <a:r>
              <a:rPr lang="en-GB"/>
              <a:t> technologists</a:t>
            </a:r>
            <a:endParaRPr lang="en-GB" strike="sngStrike" dirty="0"/>
          </a:p>
          <a:p>
            <a:endParaRPr lang="en-GB" dirty="0"/>
          </a:p>
        </p:txBody>
      </p:sp>
      <p:sp>
        <p:nvSpPr>
          <p:cNvPr id="4" name="Content Placeholder 2">
            <a:extLst>
              <a:ext uri="{FF2B5EF4-FFF2-40B4-BE49-F238E27FC236}">
                <a16:creationId xmlns:a16="http://schemas.microsoft.com/office/drawing/2014/main" id="{759EA207-5D98-459E-B901-3DF8413892F6}"/>
              </a:ext>
            </a:extLst>
          </p:cNvPr>
          <p:cNvSpPr txBox="1">
            <a:spLocks/>
          </p:cNvSpPr>
          <p:nvPr/>
        </p:nvSpPr>
        <p:spPr>
          <a:xfrm>
            <a:off x="886691" y="2729489"/>
            <a:ext cx="10245436" cy="95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other people to contribute</a:t>
            </a:r>
          </a:p>
          <a:p>
            <a:endParaRPr lang="en-GB" dirty="0"/>
          </a:p>
        </p:txBody>
      </p:sp>
      <p:sp>
        <p:nvSpPr>
          <p:cNvPr id="5" name="Content Placeholder 2">
            <a:extLst>
              <a:ext uri="{FF2B5EF4-FFF2-40B4-BE49-F238E27FC236}">
                <a16:creationId xmlns:a16="http://schemas.microsoft.com/office/drawing/2014/main" id="{6A5E13ED-5821-4448-9CC1-84E85BC5E413}"/>
              </a:ext>
            </a:extLst>
          </p:cNvPr>
          <p:cNvSpPr txBox="1">
            <a:spLocks/>
          </p:cNvSpPr>
          <p:nvPr/>
        </p:nvSpPr>
        <p:spPr>
          <a:xfrm>
            <a:off x="886691" y="3820244"/>
            <a:ext cx="10515600" cy="81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people to use</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endParaRPr lang="en-GB" dirty="0"/>
          </a:p>
          <a:p>
            <a:r>
              <a:rPr lang="en-GB" dirty="0"/>
              <a:t>Always write-output/$</a:t>
            </a:r>
            <a:r>
              <a:rPr lang="en-GB" dirty="0" err="1"/>
              <a:t>var</a:t>
            </a:r>
            <a:r>
              <a:rPr lang="en-GB" dirty="0"/>
              <a:t> your objects</a:t>
            </a:r>
          </a:p>
          <a:p>
            <a:endParaRPr lang="en-GB" dirty="0"/>
          </a:p>
          <a:p>
            <a:r>
              <a:rPr lang="en-GB" dirty="0"/>
              <a:t>Always add </a:t>
            </a:r>
            <a:r>
              <a:rPr lang="en-GB" dirty="0" err="1"/>
              <a:t>CmdletBinding</a:t>
            </a:r>
            <a:r>
              <a:rPr lang="en-GB" dirty="0"/>
              <a:t> to enable advanced functions</a:t>
            </a:r>
          </a:p>
          <a:p>
            <a:endParaRPr lang="en-GB" dirty="0"/>
          </a:p>
          <a:p>
            <a:r>
              <a:rPr lang="en-GB" dirty="0"/>
              <a:t>Accept pipeline input on Set-*/Update-*/etc functions</a:t>
            </a:r>
          </a:p>
          <a:p>
            <a:endParaRPr lang="en-GB" dirty="0"/>
          </a:p>
          <a:p>
            <a:pPr marL="0" indent="0">
              <a:buNone/>
            </a:pPr>
            <a:endParaRPr lang="en-GB" dirty="0"/>
          </a:p>
        </p:txBody>
      </p:sp>
    </p:spTree>
    <p:extLst>
      <p:ext uri="{BB962C8B-B14F-4D97-AF65-F5344CB8AC3E}">
        <p14:creationId xmlns:p14="http://schemas.microsoft.com/office/powerpoint/2010/main" val="11253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9043-7823-41FC-A985-AADBD2278F62}"/>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3446CF4A-B9A5-41CF-BA24-DCDC24BE4C62}"/>
              </a:ext>
            </a:extLst>
          </p:cNvPr>
          <p:cNvSpPr>
            <a:spLocks noGrp="1"/>
          </p:cNvSpPr>
          <p:nvPr>
            <p:ph idx="1"/>
          </p:nvPr>
        </p:nvSpPr>
        <p:spPr/>
        <p:txBody>
          <a:bodyPr/>
          <a:lstStyle/>
          <a:p>
            <a:r>
              <a:rPr lang="en-GB" dirty="0"/>
              <a:t>Consider including a </a:t>
            </a:r>
            <a:r>
              <a:rPr lang="en-GB" dirty="0" err="1"/>
              <a:t>PSTypeName</a:t>
            </a:r>
            <a:r>
              <a:rPr lang="en-GB" dirty="0"/>
              <a:t> for custom objects</a:t>
            </a:r>
          </a:p>
          <a:p>
            <a:endParaRPr lang="en-GB" dirty="0"/>
          </a:p>
          <a:p>
            <a:r>
              <a:rPr lang="en-GB" dirty="0"/>
              <a:t>Descriptive variable and function names</a:t>
            </a:r>
          </a:p>
          <a:p>
            <a:endParaRPr lang="en-GB" dirty="0"/>
          </a:p>
          <a:p>
            <a:r>
              <a:rPr lang="en-GB" dirty="0"/>
              <a:t>Common names for parameters, e.g. </a:t>
            </a:r>
            <a:r>
              <a:rPr lang="en-GB" dirty="0" err="1"/>
              <a:t>ComputerName</a:t>
            </a:r>
            <a:endParaRPr lang="en-GB" dirty="0"/>
          </a:p>
          <a:p>
            <a:endParaRPr lang="en-GB" dirty="0"/>
          </a:p>
        </p:txBody>
      </p:sp>
    </p:spTree>
    <p:extLst>
      <p:ext uri="{BB962C8B-B14F-4D97-AF65-F5344CB8AC3E}">
        <p14:creationId xmlns:p14="http://schemas.microsoft.com/office/powerpoint/2010/main" val="241375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3"/>
          <a:srcRect t="14199" r="61969"/>
          <a:stretch/>
        </p:blipFill>
        <p:spPr>
          <a:xfrm>
            <a:off x="7999563" y="4344658"/>
            <a:ext cx="4065917" cy="2148217"/>
          </a:xfrm>
          <a:prstGeom prst="rect">
            <a:avLst/>
          </a:prstGeom>
        </p:spPr>
      </p:pic>
      <p:pic>
        <p:nvPicPr>
          <p:cNvPr id="5" name="Picture 4">
            <a:extLst>
              <a:ext uri="{FF2B5EF4-FFF2-40B4-BE49-F238E27FC236}">
                <a16:creationId xmlns:a16="http://schemas.microsoft.com/office/drawing/2014/main" id="{17BBFE80-46EE-4F41-934E-8925AEA9AB73}"/>
              </a:ext>
            </a:extLst>
          </p:cNvPr>
          <p:cNvPicPr>
            <a:picLocks noChangeAspect="1"/>
          </p:cNvPicPr>
          <p:nvPr/>
        </p:nvPicPr>
        <p:blipFill>
          <a:blip r:embed="rId4"/>
          <a:stretch>
            <a:fillRect/>
          </a:stretch>
        </p:blipFill>
        <p:spPr>
          <a:xfrm>
            <a:off x="8451515" y="1412889"/>
            <a:ext cx="2902285" cy="2512255"/>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3"/>
          <a:srcRect t="16934" r="62825"/>
          <a:stretch/>
        </p:blipFill>
        <p:spPr>
          <a:xfrm>
            <a:off x="8209472" y="4537104"/>
            <a:ext cx="3867510" cy="1955771"/>
          </a:xfrm>
          <a:prstGeom prst="rect">
            <a:avLst/>
          </a:prstGeom>
        </p:spPr>
      </p:pic>
      <p:pic>
        <p:nvPicPr>
          <p:cNvPr id="5" name="Picture 4">
            <a:extLst>
              <a:ext uri="{FF2B5EF4-FFF2-40B4-BE49-F238E27FC236}">
                <a16:creationId xmlns:a16="http://schemas.microsoft.com/office/drawing/2014/main" id="{B31CBF2D-B0A2-461F-AC0B-11DACDD76F2F}"/>
              </a:ext>
            </a:extLst>
          </p:cNvPr>
          <p:cNvPicPr>
            <a:picLocks noChangeAspect="1"/>
          </p:cNvPicPr>
          <p:nvPr/>
        </p:nvPicPr>
        <p:blipFill>
          <a:blip r:embed="rId4"/>
          <a:stretch>
            <a:fillRect/>
          </a:stretch>
        </p:blipFill>
        <p:spPr>
          <a:xfrm>
            <a:off x="8756140" y="1690688"/>
            <a:ext cx="2447925" cy="2486025"/>
          </a:xfrm>
          <a:prstGeom prst="rect">
            <a:avLst/>
          </a:prstGeom>
        </p:spPr>
      </p:pic>
    </p:spTree>
    <p:extLst>
      <p:ext uri="{BB962C8B-B14F-4D97-AF65-F5344CB8AC3E}">
        <p14:creationId xmlns:p14="http://schemas.microsoft.com/office/powerpoint/2010/main" val="230567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3"/>
          <a:srcRect t="17571" r="65863"/>
          <a:stretch/>
        </p:blipFill>
        <p:spPr>
          <a:xfrm>
            <a:off x="8242647" y="4313208"/>
            <a:ext cx="3782575" cy="2131292"/>
          </a:xfrm>
          <a:prstGeom prst="rect">
            <a:avLst/>
          </a:prstGeom>
        </p:spPr>
      </p:pic>
      <p:pic>
        <p:nvPicPr>
          <p:cNvPr id="5" name="Picture 4">
            <a:extLst>
              <a:ext uri="{FF2B5EF4-FFF2-40B4-BE49-F238E27FC236}">
                <a16:creationId xmlns:a16="http://schemas.microsoft.com/office/drawing/2014/main" id="{DCBB8F32-06BE-4F03-AC35-B45364F9AA0C}"/>
              </a:ext>
            </a:extLst>
          </p:cNvPr>
          <p:cNvPicPr>
            <a:picLocks noChangeAspect="1"/>
          </p:cNvPicPr>
          <p:nvPr/>
        </p:nvPicPr>
        <p:blipFill>
          <a:blip r:embed="rId4"/>
          <a:stretch>
            <a:fillRect/>
          </a:stretch>
        </p:blipFill>
        <p:spPr>
          <a:xfrm>
            <a:off x="8763000" y="1330296"/>
            <a:ext cx="2590800" cy="2847975"/>
          </a:xfrm>
          <a:prstGeom prst="rect">
            <a:avLst/>
          </a:prstGeom>
        </p:spPr>
      </p:pic>
    </p:spTree>
    <p:extLst>
      <p:ext uri="{BB962C8B-B14F-4D97-AF65-F5344CB8AC3E}">
        <p14:creationId xmlns:p14="http://schemas.microsoft.com/office/powerpoint/2010/main" val="3326854370"/>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Black Marble PowerPoint">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96F4C9D6-7E71-459B-BBF8-87103193A4E9}" vid="{939CBAA6-F45A-4E4D-98FC-1E3E50C989E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3303</TotalTime>
  <Words>1912</Words>
  <Application>Microsoft Office PowerPoint</Application>
  <PresentationFormat>Widescreen</PresentationFormat>
  <Paragraphs>190</Paragraphs>
  <Slides>17</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Segoe</vt:lpstr>
      <vt:lpstr>Segoe UI</vt:lpstr>
      <vt:lpstr>Segoe UI Light</vt:lpstr>
      <vt:lpstr>Segoe UI Semibold</vt:lpstr>
      <vt:lpstr>BlackMarble</vt:lpstr>
      <vt:lpstr>Black Marble PowerPoint</vt:lpstr>
      <vt:lpstr>Building Better Bricks: Module design and development best practices.</vt:lpstr>
      <vt:lpstr>Chris Gardner</vt:lpstr>
      <vt:lpstr>Agenda</vt:lpstr>
      <vt:lpstr>Why?</vt:lpstr>
      <vt:lpstr>Function Design</vt:lpstr>
      <vt:lpstr>Function Design</vt:lpstr>
      <vt:lpstr>Module Structure – Big psm1</vt:lpstr>
      <vt:lpstr>Module Structure – Dot sourced ps1</vt:lpstr>
      <vt:lpstr>Module Structure – Compiled psm1</vt:lpstr>
      <vt:lpstr>Module Manifest</vt:lpstr>
      <vt:lpstr>Folder Structure</vt:lpstr>
      <vt:lpstr>General Good Practice</vt:lpstr>
      <vt:lpstr>Build Scripts</vt:lpstr>
      <vt:lpstr>Testing </vt:lpstr>
      <vt:lpstr>Documentation</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 Gardner</cp:lastModifiedBy>
  <cp:revision>79</cp:revision>
  <dcterms:created xsi:type="dcterms:W3CDTF">2017-11-20T18:33:54Z</dcterms:created>
  <dcterms:modified xsi:type="dcterms:W3CDTF">2018-11-16T13:59:56Z</dcterms:modified>
</cp:coreProperties>
</file>